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62" r:id="rId2"/>
    <p:sldId id="294" r:id="rId3"/>
    <p:sldId id="284" r:id="rId4"/>
    <p:sldId id="305" r:id="rId5"/>
    <p:sldId id="301" r:id="rId6"/>
    <p:sldId id="264" r:id="rId7"/>
    <p:sldId id="295" r:id="rId8"/>
    <p:sldId id="299" r:id="rId9"/>
    <p:sldId id="297" r:id="rId10"/>
    <p:sldId id="278" r:id="rId11"/>
    <p:sldId id="300" r:id="rId12"/>
    <p:sldId id="285" r:id="rId13"/>
    <p:sldId id="287" r:id="rId14"/>
    <p:sldId id="288" r:id="rId15"/>
    <p:sldId id="307" r:id="rId16"/>
    <p:sldId id="290" r:id="rId17"/>
    <p:sldId id="292" r:id="rId18"/>
    <p:sldId id="293" r:id="rId19"/>
    <p:sldId id="291" r:id="rId20"/>
    <p:sldId id="311" r:id="rId21"/>
    <p:sldId id="302" r:id="rId22"/>
    <p:sldId id="296" r:id="rId23"/>
    <p:sldId id="308" r:id="rId24"/>
    <p:sldId id="309" r:id="rId25"/>
    <p:sldId id="310" r:id="rId26"/>
    <p:sldId id="312" r:id="rId27"/>
    <p:sldId id="313" r:id="rId28"/>
    <p:sldId id="274" r:id="rId29"/>
    <p:sldId id="275" r:id="rId30"/>
    <p:sldId id="282" r:id="rId31"/>
    <p:sldId id="276" r:id="rId32"/>
    <p:sldId id="277" r:id="rId33"/>
    <p:sldId id="279" r:id="rId34"/>
    <p:sldId id="280" r:id="rId35"/>
    <p:sldId id="281" r:id="rId36"/>
    <p:sldId id="25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003F"/>
    <a:srgbClr val="E64164"/>
    <a:srgbClr val="FF8F8F"/>
    <a:srgbClr val="A4A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87843" autoAdjust="0"/>
  </p:normalViewPr>
  <p:slideViewPr>
    <p:cSldViewPr snapToGrid="0">
      <p:cViewPr varScale="1">
        <p:scale>
          <a:sx n="84" d="100"/>
          <a:sy n="84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26D68-73D9-4647-BFDD-EDD96F6E70A2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AF359-72E2-4BB2-802B-55AA04840E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6212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AF359-72E2-4BB2-802B-55AA04840E5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4968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Norma popularity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AF359-72E2-4BB2-802B-55AA04840E58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476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23038-7C0B-395D-BFDD-178FD4E8E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41B246D-ADE2-AAE9-0246-413E3BB3A8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39C1AC3-F0BE-FC05-9271-C1ACAC31A2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Norma popularity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E72ED18-9085-BC9B-D5A1-CA236FAC70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AF359-72E2-4BB2-802B-55AA04840E58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2813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AF359-72E2-4BB2-802B-55AA04840E58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5208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28A3D-6130-E6A6-9A49-53B52913C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BF2AF5-CE7B-BBC3-1482-90D2A98EA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5CB0B-EBD8-72F1-5260-F269F3A4A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B539-BC2B-4208-BB2A-7CA9837DB8CB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3BDA7-14C6-71D5-3EA8-EEE104844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E3298-6FBC-E563-A6ED-1694B7686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29F7-90BC-4F88-81EE-51840BC42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322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672B6-521E-F053-17C4-4B9FAD4FA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A9F9DC-FA94-C906-6BD2-E1A91A9DE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0C2C6-F063-F226-C7EA-25E0916AC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B539-BC2B-4208-BB2A-7CA9837DB8CB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7E7AF-586B-C6CA-5026-E07C00C0E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06A01-7D73-4A18-D249-13F5D6510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29F7-90BC-4F88-81EE-51840BC42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08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2C94C4-C2CD-5BFC-5BB9-2D61FFB6FC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DCB23F-E4BB-730C-AB90-A66882814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02319-AF80-5A63-AE34-77F581945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B539-BC2B-4208-BB2A-7CA9837DB8CB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19F47-76DA-C656-7AAC-27F182090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E8571-1299-1F46-49C4-F5A2F19A5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29F7-90BC-4F88-81EE-51840BC42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468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19B44-A79A-8EC7-728B-FBEFB896A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46A85-B926-408C-3844-3766250CA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491C3-CCD8-8824-55FA-F886E444C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B539-BC2B-4208-BB2A-7CA9837DB8CB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AF837-E58E-1F55-7D19-E92C860D2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CE575-F9C3-D168-3A86-1A996ECAA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29F7-90BC-4F88-81EE-51840BC42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680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8A98C-BDEC-EB6F-A81C-61E35829A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C8EA1-328A-B2DB-C708-49178E157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76D52-A1BB-D96A-4A4A-12081801C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B539-BC2B-4208-BB2A-7CA9837DB8CB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98461-CAB7-8E54-D1E1-D442CA3AB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E0AB4-0E8F-44F2-A1C0-6C385C045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29F7-90BC-4F88-81EE-51840BC42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37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6C83E-AC4D-7AB3-C609-C0CB0A758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9ECA6-524A-6C67-095F-965B6BAC1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D9EBA-6302-0BEF-7490-B18FF88F4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A81302-E9B6-2291-B523-915CCE6BE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B539-BC2B-4208-BB2A-7CA9837DB8CB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DB5924-3D01-5672-1BA2-CFE048006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C6B17A-0F2B-8371-1D58-A2EC392BA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29F7-90BC-4F88-81EE-51840BC42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337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202A8-9122-B463-5BAC-F5A6BEF8C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9DC8E8-C649-5E41-DBA1-06DCB380E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92CF88-F697-81E3-049F-250E7843C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65EEB4-E509-E874-57C6-1BAF4CD61A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F66D28-0C70-7E6C-F087-F3D5B8BF8E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1311D8-AF13-8793-7EE6-2418C72C3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B539-BC2B-4208-BB2A-7CA9837DB8CB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53C049-7EDA-9D8D-9906-26DE0DD53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06EC7C-CC94-29E9-AEC9-61BF7AA5F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29F7-90BC-4F88-81EE-51840BC42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567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6E204-4EB3-33FB-527D-61492B99D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8325E6-392C-3C93-D994-1439BE2A7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B539-BC2B-4208-BB2A-7CA9837DB8CB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E7E412-EB3E-247A-E4AC-E12C10FD2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62990A-C1B4-06C3-F2C2-ABF4E3CAC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29F7-90BC-4F88-81EE-51840BC42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1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3083B2-36D0-5245-1315-734353864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B539-BC2B-4208-BB2A-7CA9837DB8CB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CCA275-D339-57ED-3AE6-ADFB3EE27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21731A-095C-4CC9-DDF2-C492ECC6C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29F7-90BC-4F88-81EE-51840BC42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654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702FE-9244-12CA-9639-DE2EAFFF3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C9A09-A21E-75C5-C104-919DCF377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07D2D7-1FC7-1186-202F-C0B954B37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4D76B7-F62E-4CAF-403D-FBC4530BA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B539-BC2B-4208-BB2A-7CA9837DB8CB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52A16-330E-8356-536D-8DC75591B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95AFC-5E9F-42B7-4776-67BFB949F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29F7-90BC-4F88-81EE-51840BC42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327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3B8C1-9912-08E1-75DF-55F10848A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5C9519-1898-7BA8-E3B7-0FD732D061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369A5F-DF69-3889-6508-A0E87E2FCE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74894B-20A2-6FE3-440B-15F6D91C8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B539-BC2B-4208-BB2A-7CA9837DB8CB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07A61D-183A-890C-A403-B886754F6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09670-70D6-380A-A867-3EC4389D4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29F7-90BC-4F88-81EE-51840BC42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710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F600C1-5EBC-0273-AA4A-99A3D58C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BE017-459A-24DF-346C-FE2ED9C17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249EF-D6C5-1F36-472A-0639E076F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7B539-BC2B-4208-BB2A-7CA9837DB8CB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56C8E-0852-4756-B92B-8B1D55DDAE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47F55-44C3-EC31-6AFB-BAAF2B38F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829F7-90BC-4F88-81EE-51840BC42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75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mailto:fikrlova@fss.muni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17/S0954579423001384" TargetMode="External"/><Relationship Id="rId3" Type="http://schemas.openxmlformats.org/officeDocument/2006/relationships/hyperlink" Target="https://doi.org/10.1037/a0020149" TargetMode="External"/><Relationship Id="rId7" Type="http://schemas.openxmlformats.org/officeDocument/2006/relationships/hyperlink" Target="https://doi.org/10.1111/cdev.12650" TargetMode="External"/><Relationship Id="rId2" Type="http://schemas.openxmlformats.org/officeDocument/2006/relationships/hyperlink" Target="https://doi.org/10.1016/j.jad.2025.11944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16/S2215-0366(24)00356-0" TargetMode="External"/><Relationship Id="rId5" Type="http://schemas.openxmlformats.org/officeDocument/2006/relationships/hyperlink" Target="https://doi.org/10.1080/10503307.2021.2003885" TargetMode="External"/><Relationship Id="rId4" Type="http://schemas.openxmlformats.org/officeDocument/2006/relationships/hyperlink" Target="https://doi.org/10.1111/j.1099-0860.2011.00380.x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11/chso.12058" TargetMode="External"/><Relationship Id="rId3" Type="http://schemas.openxmlformats.org/officeDocument/2006/relationships/hyperlink" Target="https://doi.org/10.1371/journal.pmed.1000097" TargetMode="External"/><Relationship Id="rId7" Type="http://schemas.openxmlformats.org/officeDocument/2006/relationships/hyperlink" Target="https://doi.org/10.1111/j.1099-0860.2011.00374.x" TargetMode="External"/><Relationship Id="rId2" Type="http://schemas.openxmlformats.org/officeDocument/2006/relationships/hyperlink" Target="https://doi.org/10.1111/jora.1260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17/CBO9781139226707.005" TargetMode="External"/><Relationship Id="rId5" Type="http://schemas.openxmlformats.org/officeDocument/2006/relationships/hyperlink" Target="https://doi.org/10.1016/j.avb.2009.08.007" TargetMode="External"/><Relationship Id="rId4" Type="http://schemas.openxmlformats.org/officeDocument/2006/relationships/hyperlink" Target="https://doi.org/10.1111/j.1939-0025.2010.01015.x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2/ab.21418" TargetMode="External"/><Relationship Id="rId2" Type="http://schemas.openxmlformats.org/officeDocument/2006/relationships/hyperlink" Target="https://doi.org/10.1080/1050330080247798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80/10503307.2023.2226813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767E2-88F1-E87A-11FC-897743892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83B38CA-7E48-93D5-A896-332843405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C3FEE9-0C4F-B821-9032-F999F05AB451}"/>
              </a:ext>
            </a:extLst>
          </p:cNvPr>
          <p:cNvSpPr txBox="1"/>
          <p:nvPr/>
        </p:nvSpPr>
        <p:spPr>
          <a:xfrm>
            <a:off x="601159" y="265281"/>
            <a:ext cx="56112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otiva Sans" panose="00000500000000000000" pitchFamily="50" charset="-18"/>
                <a:ea typeface="Motiva Sans" panose="00000500000000000000" pitchFamily="50" charset="-18"/>
              </a:rPr>
              <a:t>Triggers and (De</a:t>
            </a:r>
            <a:r>
              <a:rPr lang="cs-CZ" sz="2800" b="1" dirty="0">
                <a:solidFill>
                  <a:schemeClr val="bg1"/>
                </a:solidFill>
                <a:latin typeface="Motiva Sans" panose="00000500000000000000" pitchFamily="50" charset="-18"/>
                <a:ea typeface="Motiva Sans" panose="00000500000000000000" pitchFamily="50" charset="-18"/>
              </a:rPr>
              <a:t>-</a:t>
            </a:r>
            <a:r>
              <a:rPr lang="en-US" sz="2800" b="1" dirty="0">
                <a:solidFill>
                  <a:schemeClr val="bg1"/>
                </a:solidFill>
                <a:latin typeface="Motiva Sans" panose="00000500000000000000" pitchFamily="50" charset="-18"/>
                <a:ea typeface="Motiva Sans" panose="00000500000000000000" pitchFamily="50" charset="-18"/>
              </a:rPr>
              <a:t>)escalations:</a:t>
            </a:r>
            <a:r>
              <a:rPr lang="en-US" sz="2800" dirty="0">
                <a:solidFill>
                  <a:schemeClr val="bg1"/>
                </a:solidFill>
                <a:latin typeface="Motiva Sans" panose="00000500000000000000" pitchFamily="50" charset="-18"/>
                <a:ea typeface="Motiva Sans" panose="00000500000000000000" pitchFamily="50" charset="-18"/>
              </a:rPr>
              <a:t> </a:t>
            </a:r>
            <a:endParaRPr lang="cs-CZ" sz="2800" dirty="0">
              <a:solidFill>
                <a:schemeClr val="bg1"/>
              </a:solidFill>
              <a:latin typeface="Motiva Sans" panose="00000500000000000000" pitchFamily="50" charset="-18"/>
              <a:ea typeface="Motiva Sans" panose="00000500000000000000" pitchFamily="50" charset="-18"/>
            </a:endParaRPr>
          </a:p>
          <a:p>
            <a:pPr algn="ctr"/>
            <a:endParaRPr lang="cs-CZ" sz="2800" dirty="0">
              <a:solidFill>
                <a:srgbClr val="A4A4A4"/>
              </a:solidFill>
              <a:latin typeface="Motiva Sans" panose="00000500000000000000" pitchFamily="50" charset="-18"/>
              <a:ea typeface="Motiva Sans" panose="00000500000000000000" pitchFamily="50" charset="-18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Motiva Sans" panose="00000500000000000000" pitchFamily="50" charset="-18"/>
                <a:ea typeface="Motiva Sans" panose="00000500000000000000" pitchFamily="50" charset="-18"/>
              </a:rPr>
              <a:t>Understanding Bullying Events From the Adolescents’ Perspective Using a Qualitative Meta-Analysis</a:t>
            </a:r>
            <a:endParaRPr lang="en-GB" sz="1200" dirty="0">
              <a:latin typeface="Motiva Sans" panose="00000500000000000000" pitchFamily="50" charset="-18"/>
              <a:ea typeface="Motiva Sans" panose="00000500000000000000" pitchFamily="50" charset="-1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965923-0BEB-B67A-8792-14ED130E4F78}"/>
              </a:ext>
            </a:extLst>
          </p:cNvPr>
          <p:cNvSpPr txBox="1"/>
          <p:nvPr/>
        </p:nvSpPr>
        <p:spPr>
          <a:xfrm>
            <a:off x="717550" y="3668842"/>
            <a:ext cx="537845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noProof="0" dirty="0">
                <a:solidFill>
                  <a:schemeClr val="bg1"/>
                </a:solidFill>
                <a:latin typeface="Motiva Sans" panose="00000500000000000000" pitchFamily="50" charset="-18"/>
                <a:ea typeface="Motiva Sans" panose="00000500000000000000" pitchFamily="50" charset="-18"/>
              </a:rPr>
              <a:t>Jana Fikrlová</a:t>
            </a:r>
            <a:r>
              <a:rPr lang="en-GB" sz="2000" noProof="0" dirty="0">
                <a:solidFill>
                  <a:schemeClr val="bg1"/>
                </a:solidFill>
                <a:latin typeface="Motiva Sans" panose="00000500000000000000" pitchFamily="50" charset="-18"/>
                <a:ea typeface="Motiva Sans" panose="00000500000000000000" pitchFamily="50" charset="-18"/>
              </a:rPr>
              <a:t>, Tereza Levková, Lenka </a:t>
            </a:r>
            <a:r>
              <a:rPr lang="en-GB" sz="2000" noProof="0" dirty="0" err="1">
                <a:solidFill>
                  <a:schemeClr val="bg1"/>
                </a:solidFill>
                <a:latin typeface="Motiva Sans" panose="00000500000000000000" pitchFamily="50" charset="-18"/>
                <a:ea typeface="Motiva Sans" panose="00000500000000000000" pitchFamily="50" charset="-18"/>
              </a:rPr>
              <a:t>Kollerová</a:t>
            </a:r>
            <a:r>
              <a:rPr lang="en-GB" sz="2000" noProof="0" dirty="0">
                <a:solidFill>
                  <a:schemeClr val="bg1"/>
                </a:solidFill>
                <a:latin typeface="Motiva Sans" panose="00000500000000000000" pitchFamily="50" charset="-18"/>
                <a:ea typeface="Motiva Sans" panose="00000500000000000000" pitchFamily="50" charset="-18"/>
              </a:rPr>
              <a:t>, Karolína </a:t>
            </a:r>
            <a:r>
              <a:rPr lang="en-GB" sz="2000" noProof="0" dirty="0" err="1">
                <a:solidFill>
                  <a:schemeClr val="bg1"/>
                </a:solidFill>
                <a:latin typeface="Motiva Sans" panose="00000500000000000000" pitchFamily="50" charset="-18"/>
                <a:ea typeface="Motiva Sans" panose="00000500000000000000" pitchFamily="50" charset="-18"/>
              </a:rPr>
              <a:t>Umová</a:t>
            </a:r>
            <a:r>
              <a:rPr lang="en-GB" sz="2000" noProof="0" dirty="0">
                <a:solidFill>
                  <a:schemeClr val="bg1"/>
                </a:solidFill>
                <a:latin typeface="Motiva Sans" panose="00000500000000000000" pitchFamily="50" charset="-18"/>
                <a:ea typeface="Motiva Sans" panose="00000500000000000000" pitchFamily="50" charset="-18"/>
              </a:rPr>
              <a:t>, Ivan </a:t>
            </a:r>
            <a:r>
              <a:rPr lang="en-GB" sz="2000" noProof="0" dirty="0" err="1">
                <a:solidFill>
                  <a:schemeClr val="bg1"/>
                </a:solidFill>
                <a:latin typeface="Motiva Sans" panose="00000500000000000000" pitchFamily="50" charset="-18"/>
                <a:ea typeface="Motiva Sans" panose="00000500000000000000" pitchFamily="50" charset="-18"/>
              </a:rPr>
              <a:t>Ropovik</a:t>
            </a:r>
            <a:r>
              <a:rPr lang="en-GB" sz="2000" noProof="0">
                <a:solidFill>
                  <a:schemeClr val="bg1"/>
                </a:solidFill>
                <a:latin typeface="Motiva Sans" panose="00000500000000000000" pitchFamily="50" charset="-18"/>
                <a:ea typeface="Motiva Sans" panose="00000500000000000000" pitchFamily="50" charset="-18"/>
              </a:rPr>
              <a:t>, </a:t>
            </a:r>
            <a:r>
              <a:rPr lang="en-GB" sz="2000">
                <a:solidFill>
                  <a:schemeClr val="bg1"/>
                </a:solidFill>
                <a:latin typeface="Motiva Sans" panose="00000500000000000000" pitchFamily="50" charset="-18"/>
                <a:ea typeface="Motiva Sans" panose="00000500000000000000" pitchFamily="50" charset="-18"/>
              </a:rPr>
              <a:t>Martina </a:t>
            </a:r>
            <a:r>
              <a:rPr lang="en-GB" sz="2000" dirty="0" err="1">
                <a:solidFill>
                  <a:schemeClr val="bg1"/>
                </a:solidFill>
                <a:latin typeface="Motiva Sans" panose="00000500000000000000" pitchFamily="50" charset="-18"/>
                <a:ea typeface="Motiva Sans" panose="00000500000000000000" pitchFamily="50" charset="-18"/>
              </a:rPr>
              <a:t>Klocková</a:t>
            </a:r>
            <a:r>
              <a:rPr lang="cs-CZ" sz="2000" dirty="0">
                <a:solidFill>
                  <a:schemeClr val="bg1"/>
                </a:solidFill>
                <a:latin typeface="Motiva Sans" panose="00000500000000000000" pitchFamily="50" charset="-18"/>
                <a:ea typeface="Motiva Sans" panose="00000500000000000000" pitchFamily="50" charset="-18"/>
              </a:rPr>
              <a:t>, </a:t>
            </a:r>
            <a:r>
              <a:rPr lang="en-GB" sz="2000" dirty="0">
                <a:solidFill>
                  <a:schemeClr val="bg1"/>
                </a:solidFill>
                <a:latin typeface="Motiva Sans" panose="00000500000000000000" pitchFamily="50" charset="-18"/>
                <a:ea typeface="Motiva Sans" panose="00000500000000000000" pitchFamily="50" charset="-18"/>
              </a:rPr>
              <a:t>Tomáš Lintner</a:t>
            </a:r>
            <a:r>
              <a:rPr lang="cs-CZ" sz="2000" dirty="0">
                <a:solidFill>
                  <a:schemeClr val="bg1"/>
                </a:solidFill>
                <a:latin typeface="Motiva Sans" panose="00000500000000000000" pitchFamily="50" charset="-18"/>
                <a:ea typeface="Motiva Sans" panose="00000500000000000000" pitchFamily="50" charset="-18"/>
              </a:rPr>
              <a:t>, </a:t>
            </a:r>
            <a:r>
              <a:rPr lang="en-GB" sz="2000" noProof="0" dirty="0">
                <a:solidFill>
                  <a:schemeClr val="bg1"/>
                </a:solidFill>
                <a:latin typeface="Motiva Sans" panose="00000500000000000000" pitchFamily="50" charset="-18"/>
                <a:ea typeface="Motiva Sans" panose="00000500000000000000" pitchFamily="50" charset="-18"/>
              </a:rPr>
              <a:t>Radek </a:t>
            </a:r>
            <a:r>
              <a:rPr lang="en-GB" sz="2000" noProof="0" dirty="0" err="1">
                <a:solidFill>
                  <a:schemeClr val="bg1"/>
                </a:solidFill>
                <a:latin typeface="Motiva Sans" panose="00000500000000000000" pitchFamily="50" charset="-18"/>
                <a:ea typeface="Motiva Sans" panose="00000500000000000000" pitchFamily="50" charset="-18"/>
              </a:rPr>
              <a:t>Rychlík</a:t>
            </a:r>
            <a:r>
              <a:rPr lang="cs-CZ" sz="2000" noProof="0" dirty="0">
                <a:solidFill>
                  <a:schemeClr val="bg1"/>
                </a:solidFill>
                <a:latin typeface="Motiva Sans" panose="00000500000000000000" pitchFamily="50" charset="-18"/>
                <a:ea typeface="Motiva Sans" panose="00000500000000000000" pitchFamily="50" charset="-18"/>
              </a:rPr>
              <a:t>, </a:t>
            </a:r>
            <a:r>
              <a:rPr lang="en-GB" sz="2000" dirty="0">
                <a:solidFill>
                  <a:schemeClr val="bg1"/>
                </a:solidFill>
                <a:latin typeface="Motiva Sans" panose="00000500000000000000" pitchFamily="50" charset="-18"/>
                <a:ea typeface="Motiva Sans" panose="00000500000000000000" pitchFamily="50" charset="-18"/>
              </a:rPr>
              <a:t>Adam Klocek</a:t>
            </a:r>
            <a:endParaRPr lang="en-GB" sz="2000" noProof="0" dirty="0">
              <a:solidFill>
                <a:schemeClr val="bg1"/>
              </a:solidFill>
              <a:latin typeface="Motiva Sans" panose="00000500000000000000" pitchFamily="50" charset="-18"/>
              <a:ea typeface="Motiva Sans" panose="00000500000000000000" pitchFamily="50" charset="-18"/>
            </a:endParaRPr>
          </a:p>
          <a:p>
            <a:endParaRPr lang="en-GB" sz="2400" noProof="0" dirty="0">
              <a:solidFill>
                <a:schemeClr val="bg1"/>
              </a:solidFill>
              <a:latin typeface="Motiva Sans" panose="00000500000000000000" pitchFamily="50" charset="-18"/>
              <a:ea typeface="Motiva Sans" panose="00000500000000000000" pitchFamily="50" charset="-18"/>
            </a:endParaRPr>
          </a:p>
          <a:p>
            <a:pPr algn="ctr"/>
            <a:r>
              <a:rPr lang="en-GB" sz="2000" noProof="0" dirty="0">
                <a:solidFill>
                  <a:schemeClr val="bg1"/>
                </a:solidFill>
                <a:latin typeface="Motiva Sans" panose="00000500000000000000" pitchFamily="50" charset="-18"/>
                <a:ea typeface="Motiva Sans" panose="00000500000000000000" pitchFamily="50" charset="-18"/>
              </a:rPr>
              <a:t>Institute of Psychology of the Czech Academy of Sciences</a:t>
            </a:r>
            <a:r>
              <a:rPr lang="cs-CZ" sz="2000" noProof="0" dirty="0">
                <a:solidFill>
                  <a:schemeClr val="bg1"/>
                </a:solidFill>
                <a:latin typeface="Motiva Sans" panose="00000500000000000000" pitchFamily="50" charset="-18"/>
                <a:ea typeface="Motiva Sans" panose="00000500000000000000" pitchFamily="50" charset="-18"/>
              </a:rPr>
              <a:t>, Brno, Czech Republic</a:t>
            </a:r>
            <a:endParaRPr lang="en-GB" sz="2000" noProof="0" dirty="0">
              <a:solidFill>
                <a:schemeClr val="bg1"/>
              </a:solidFill>
              <a:latin typeface="Motiva Sans" panose="00000500000000000000" pitchFamily="50" charset="-18"/>
              <a:ea typeface="Motiva Sans" panose="00000500000000000000" pitchFamily="50" charset="-18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Motiva Sans" panose="00000500000000000000" pitchFamily="50" charset="-18"/>
              <a:ea typeface="Motiva Sans" panose="00000500000000000000" pitchFamily="50" charset="-18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Motiva Sans" panose="00000500000000000000" pitchFamily="50" charset="-18"/>
                <a:ea typeface="Motiva Sans" panose="00000500000000000000" pitchFamily="50" charset="-18"/>
              </a:rPr>
              <a:t>Vilnius, Lithuania, 2025 August 28</a:t>
            </a:r>
            <a:endParaRPr lang="en-GB" sz="2000" noProof="0" dirty="0">
              <a:solidFill>
                <a:schemeClr val="bg1"/>
              </a:solidFill>
              <a:latin typeface="Motiva Sans" panose="00000500000000000000" pitchFamily="50" charset="-18"/>
              <a:ea typeface="Motiva Sans" panose="00000500000000000000" pitchFamily="50" charset="-1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D778DEC-3174-36C0-6223-71176B829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748" y="265281"/>
            <a:ext cx="1503362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 descr="Obsah obrázku snímek obrazovky, Písmo, Grafika, logo&#10;&#10;Obsah generovaný pomocí AI může být nesprávný.">
            <a:extLst>
              <a:ext uri="{FF2B5EF4-FFF2-40B4-BE49-F238E27FC236}">
                <a16:creationId xmlns:a16="http://schemas.microsoft.com/office/drawing/2014/main" id="{4F09471F-E43B-96C2-524F-5BED1F41D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6748" y="2443082"/>
            <a:ext cx="2255043" cy="150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74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31BDEC0-0974-EAFA-2A87-F866B2E43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 dirty="0">
                <a:solidFill>
                  <a:srgbClr val="78003F"/>
                </a:solidFill>
              </a:rPr>
              <a:t>Description of the Selected Studies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0ADFBEF-93F2-D8FA-DE0B-2B84F2E9D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020"/>
            <a:ext cx="10515600" cy="4626943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GB" sz="2400" b="1" noProof="0" dirty="0">
                <a:solidFill>
                  <a:srgbClr val="78003F"/>
                </a:solidFill>
              </a:rPr>
              <a:t>Sample size</a:t>
            </a:r>
            <a:r>
              <a:rPr lang="en-GB" sz="2400" noProof="0" dirty="0">
                <a:solidFill>
                  <a:srgbClr val="78003F"/>
                </a:solidFill>
              </a:rPr>
              <a:t>: </a:t>
            </a:r>
            <a:r>
              <a:rPr lang="en-GB" sz="2400" b="1" noProof="0" dirty="0">
                <a:solidFill>
                  <a:srgbClr val="78003F"/>
                </a:solidFill>
              </a:rPr>
              <a:t>1159</a:t>
            </a:r>
            <a:r>
              <a:rPr lang="en-GB" sz="2400" noProof="0" dirty="0">
                <a:solidFill>
                  <a:srgbClr val="78003F"/>
                </a:solidFill>
              </a:rPr>
              <a:t> participants</a:t>
            </a:r>
            <a:r>
              <a:rPr lang="en-GB" sz="2400" dirty="0">
                <a:solidFill>
                  <a:srgbClr val="78003F"/>
                </a:solidFill>
              </a:rPr>
              <a:t>; </a:t>
            </a:r>
            <a:r>
              <a:rPr lang="en-GB" sz="2400" i="1" noProof="0" dirty="0"/>
              <a:t>M</a:t>
            </a:r>
            <a:r>
              <a:rPr lang="en-GB" sz="2400" noProof="0" dirty="0"/>
              <a:t>(SD)= 36(43); </a:t>
            </a:r>
            <a:r>
              <a:rPr lang="en-GB" sz="2400" i="1" noProof="0" dirty="0" err="1"/>
              <a:t>Mdn</a:t>
            </a:r>
            <a:r>
              <a:rPr lang="en-GB" sz="2400" noProof="0" dirty="0"/>
              <a:t> = 20</a:t>
            </a:r>
          </a:p>
          <a:p>
            <a:pPr>
              <a:lnSpc>
                <a:spcPct val="110000"/>
              </a:lnSpc>
            </a:pPr>
            <a:r>
              <a:rPr lang="en-GB" sz="2400" b="1" noProof="0" dirty="0">
                <a:solidFill>
                  <a:srgbClr val="78003F"/>
                </a:solidFill>
              </a:rPr>
              <a:t>Age participants</a:t>
            </a:r>
            <a:r>
              <a:rPr lang="en-GB" sz="2400" noProof="0" dirty="0">
                <a:solidFill>
                  <a:srgbClr val="78003F"/>
                </a:solidFill>
              </a:rPr>
              <a:t>: </a:t>
            </a:r>
            <a:r>
              <a:rPr lang="en-GB" sz="2400" i="1" dirty="0"/>
              <a:t>M</a:t>
            </a:r>
            <a:r>
              <a:rPr lang="en-GB" sz="2400" dirty="0"/>
              <a:t>(SD)</a:t>
            </a:r>
            <a:r>
              <a:rPr lang="en-GB" sz="2400" noProof="0" dirty="0"/>
              <a:t> = 12.93(2.47); </a:t>
            </a:r>
            <a:r>
              <a:rPr lang="en-GB" sz="2400" i="1" noProof="0" dirty="0" err="1"/>
              <a:t>Mdn</a:t>
            </a:r>
            <a:r>
              <a:rPr lang="en-GB" sz="2400" noProof="0" dirty="0"/>
              <a:t> = 14; range from 9.95 to 16.14 years</a:t>
            </a:r>
          </a:p>
          <a:p>
            <a:pPr>
              <a:lnSpc>
                <a:spcPct val="110000"/>
              </a:lnSpc>
            </a:pPr>
            <a:r>
              <a:rPr lang="en-GB" sz="2400" b="1" noProof="0" dirty="0">
                <a:solidFill>
                  <a:srgbClr val="78003F"/>
                </a:solidFill>
              </a:rPr>
              <a:t>Gender of the participants</a:t>
            </a:r>
            <a:r>
              <a:rPr lang="en-GB" sz="2400" noProof="0" dirty="0">
                <a:solidFill>
                  <a:srgbClr val="78003F"/>
                </a:solidFill>
              </a:rPr>
              <a:t>: </a:t>
            </a:r>
            <a:r>
              <a:rPr lang="en-GB" sz="2400" i="1" dirty="0"/>
              <a:t>M</a:t>
            </a:r>
            <a:r>
              <a:rPr lang="en-GB" sz="2400" dirty="0"/>
              <a:t>(SD)</a:t>
            </a:r>
            <a:r>
              <a:rPr lang="en-GB" sz="2400" noProof="0" dirty="0"/>
              <a:t> = 44</a:t>
            </a:r>
            <a:r>
              <a:rPr lang="en-GB" sz="2400" dirty="0"/>
              <a:t>(</a:t>
            </a:r>
            <a:r>
              <a:rPr lang="en-GB" sz="2400" noProof="0" dirty="0"/>
              <a:t>28) %; </a:t>
            </a:r>
            <a:r>
              <a:rPr lang="en-GB" sz="2400" i="1" noProof="0" dirty="0" err="1"/>
              <a:t>Mdn</a:t>
            </a:r>
            <a:r>
              <a:rPr lang="en-GB" sz="2400" noProof="0" dirty="0"/>
              <a:t> = 52 %</a:t>
            </a:r>
          </a:p>
          <a:p>
            <a:pPr>
              <a:lnSpc>
                <a:spcPct val="110000"/>
              </a:lnSpc>
            </a:pPr>
            <a:r>
              <a:rPr lang="en-GB" sz="2400" b="1" noProof="0" dirty="0">
                <a:solidFill>
                  <a:srgbClr val="78003F"/>
                </a:solidFill>
              </a:rPr>
              <a:t>Specific populations</a:t>
            </a:r>
            <a:r>
              <a:rPr lang="en-GB" sz="2400" noProof="0" dirty="0">
                <a:solidFill>
                  <a:srgbClr val="78003F"/>
                </a:solidFill>
              </a:rPr>
              <a:t>: </a:t>
            </a:r>
            <a:r>
              <a:rPr lang="en-GB" sz="2400" noProof="0" dirty="0"/>
              <a:t>minority ethnicity, gifted, immigrants, LGBTQ+ minority gender</a:t>
            </a:r>
          </a:p>
          <a:p>
            <a:pPr>
              <a:lnSpc>
                <a:spcPct val="110000"/>
              </a:lnSpc>
            </a:pPr>
            <a:r>
              <a:rPr lang="en-GB" sz="2400" b="1" noProof="0" dirty="0">
                <a:solidFill>
                  <a:srgbClr val="78003F"/>
                </a:solidFill>
              </a:rPr>
              <a:t>Country sample: </a:t>
            </a:r>
            <a:r>
              <a:rPr lang="en-GB" sz="2400" noProof="0" dirty="0"/>
              <a:t>US (</a:t>
            </a:r>
            <a:r>
              <a:rPr lang="en-GB" sz="2400" i="1" noProof="0" dirty="0"/>
              <a:t>n</a:t>
            </a:r>
            <a:r>
              <a:rPr lang="en-GB" sz="2400" noProof="0" dirty="0"/>
              <a:t> = 6), SE (</a:t>
            </a:r>
            <a:r>
              <a:rPr lang="en-GB" sz="2400" i="1" noProof="0" dirty="0"/>
              <a:t>n</a:t>
            </a:r>
            <a:r>
              <a:rPr lang="en-GB" sz="2400" noProof="0" dirty="0"/>
              <a:t> = 5), GB (</a:t>
            </a:r>
            <a:r>
              <a:rPr lang="en-GB" sz="2400" i="1" noProof="0" dirty="0"/>
              <a:t>n</a:t>
            </a:r>
            <a:r>
              <a:rPr lang="en-GB" sz="2400" noProof="0" dirty="0"/>
              <a:t> = 2), AU (</a:t>
            </a:r>
            <a:r>
              <a:rPr lang="en-GB" sz="2400" i="1" noProof="0" dirty="0"/>
              <a:t>n</a:t>
            </a:r>
            <a:r>
              <a:rPr lang="en-GB" sz="2400" noProof="0" dirty="0"/>
              <a:t> = 2), MY (</a:t>
            </a:r>
            <a:r>
              <a:rPr lang="en-GB" sz="2400" i="1" noProof="0" dirty="0"/>
              <a:t>n</a:t>
            </a:r>
            <a:r>
              <a:rPr lang="en-GB" sz="2400" noProof="0" dirty="0"/>
              <a:t> = 2), IT (</a:t>
            </a:r>
            <a:r>
              <a:rPr lang="en-GB" sz="2400" i="1" dirty="0"/>
              <a:t>n</a:t>
            </a:r>
            <a:r>
              <a:rPr lang="en-GB" sz="2400" noProof="0" dirty="0"/>
              <a:t> = 2), other (e.g., CA, CN, CZ, NL, DK, EE, KR, DE, TH, FI, IN, JP)</a:t>
            </a:r>
          </a:p>
          <a:p>
            <a:pPr>
              <a:lnSpc>
                <a:spcPct val="110000"/>
              </a:lnSpc>
            </a:pPr>
            <a:r>
              <a:rPr lang="en-GB" sz="2400" b="1" noProof="0" dirty="0">
                <a:solidFill>
                  <a:srgbClr val="78003F"/>
                </a:solidFill>
              </a:rPr>
              <a:t>Data collection method</a:t>
            </a:r>
            <a:r>
              <a:rPr lang="en-GB" sz="2400" noProof="0" dirty="0">
                <a:solidFill>
                  <a:srgbClr val="78003F"/>
                </a:solidFill>
              </a:rPr>
              <a:t>: </a:t>
            </a:r>
            <a:r>
              <a:rPr lang="en-GB" sz="2400" noProof="0" dirty="0"/>
              <a:t>interviews (</a:t>
            </a:r>
            <a:r>
              <a:rPr lang="en-GB" sz="2400" i="1" noProof="0" dirty="0"/>
              <a:t>n</a:t>
            </a:r>
            <a:r>
              <a:rPr lang="en-GB" sz="2400" noProof="0" dirty="0"/>
              <a:t> = 25), focus groups (</a:t>
            </a:r>
            <a:r>
              <a:rPr lang="en-GB" sz="2400" i="1" noProof="0" dirty="0"/>
              <a:t>n</a:t>
            </a:r>
            <a:r>
              <a:rPr lang="en-GB" sz="2400" noProof="0" dirty="0"/>
              <a:t> = 5), narratives (</a:t>
            </a:r>
            <a:r>
              <a:rPr lang="en-GB" sz="2400" i="1" noProof="0" dirty="0"/>
              <a:t>n</a:t>
            </a:r>
            <a:r>
              <a:rPr lang="en-GB" sz="2400" noProof="0" dirty="0"/>
              <a:t> = 1), open </a:t>
            </a:r>
            <a:r>
              <a:rPr lang="en-GB" sz="2400" dirty="0"/>
              <a:t>text fie</a:t>
            </a:r>
            <a:r>
              <a:rPr lang="en-GB" sz="2400" noProof="0" dirty="0" err="1"/>
              <a:t>lds</a:t>
            </a:r>
            <a:r>
              <a:rPr lang="en-GB" sz="2400" noProof="0" dirty="0"/>
              <a:t> in surveys (</a:t>
            </a:r>
            <a:r>
              <a:rPr lang="en-GB" sz="2400" i="1" noProof="0" dirty="0"/>
              <a:t>n</a:t>
            </a:r>
            <a:r>
              <a:rPr lang="en-GB" sz="2400" noProof="0" dirty="0"/>
              <a:t> = 3)</a:t>
            </a:r>
          </a:p>
          <a:p>
            <a:pPr>
              <a:lnSpc>
                <a:spcPct val="110000"/>
              </a:lnSpc>
            </a:pPr>
            <a:r>
              <a:rPr lang="en-GB" sz="2400" b="1" noProof="0" dirty="0">
                <a:solidFill>
                  <a:srgbClr val="78003F"/>
                </a:solidFill>
              </a:rPr>
              <a:t>Data analysis method</a:t>
            </a:r>
            <a:r>
              <a:rPr lang="en-GB" sz="2400" noProof="0" dirty="0">
                <a:solidFill>
                  <a:srgbClr val="78003F"/>
                </a:solidFill>
              </a:rPr>
              <a:t>: </a:t>
            </a:r>
            <a:r>
              <a:rPr lang="en-GB" sz="2400" noProof="0" dirty="0"/>
              <a:t>thematic or content analysis (</a:t>
            </a:r>
            <a:r>
              <a:rPr lang="en-GB" sz="2400" i="1" noProof="0" dirty="0"/>
              <a:t>n</a:t>
            </a:r>
            <a:r>
              <a:rPr lang="en-GB" sz="2400" noProof="0" dirty="0"/>
              <a:t> = 11), grounded theory (</a:t>
            </a:r>
            <a:r>
              <a:rPr lang="en-GB" sz="2400" i="1" noProof="0" dirty="0"/>
              <a:t>n</a:t>
            </a:r>
            <a:r>
              <a:rPr lang="en-GB" sz="2400" noProof="0" dirty="0"/>
              <a:t> = 4), IPA (</a:t>
            </a:r>
            <a:r>
              <a:rPr lang="en-GB" sz="2400" i="1" noProof="0" dirty="0"/>
              <a:t>n</a:t>
            </a:r>
            <a:r>
              <a:rPr lang="en-GB" sz="2400" noProof="0" dirty="0"/>
              <a:t> = 5), discourse analysis (</a:t>
            </a:r>
            <a:r>
              <a:rPr lang="en-GB" sz="2400" i="1" noProof="0" dirty="0"/>
              <a:t>n</a:t>
            </a:r>
            <a:r>
              <a:rPr lang="en-GB" sz="2400" noProof="0" dirty="0"/>
              <a:t> = 2), other approaches (</a:t>
            </a:r>
            <a:r>
              <a:rPr lang="en-GB" sz="2400" i="1" dirty="0"/>
              <a:t>n</a:t>
            </a:r>
            <a:r>
              <a:rPr lang="en-GB" sz="2400" noProof="0" dirty="0"/>
              <a:t> = 12)</a:t>
            </a:r>
          </a:p>
        </p:txBody>
      </p:sp>
    </p:spTree>
    <p:extLst>
      <p:ext uri="{BB962C8B-B14F-4D97-AF65-F5344CB8AC3E}">
        <p14:creationId xmlns:p14="http://schemas.microsoft.com/office/powerpoint/2010/main" val="529197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2A96D-62C4-F077-2768-91994437A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927359-0964-4C74-FED2-B9C792CA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noProof="0" dirty="0">
                <a:solidFill>
                  <a:srgbClr val="78003F"/>
                </a:solidFill>
              </a:rPr>
              <a:t>Method: Qualitative meta-analysis</a:t>
            </a:r>
            <a:r>
              <a:rPr lang="cs-CZ" b="1" noProof="0" dirty="0">
                <a:solidFill>
                  <a:srgbClr val="78003F"/>
                </a:solidFill>
              </a:rPr>
              <a:t> </a:t>
            </a:r>
            <a:r>
              <a:rPr lang="cs-CZ" sz="2800" b="1" noProof="0" dirty="0">
                <a:solidFill>
                  <a:srgbClr val="78003F"/>
                </a:solidFill>
              </a:rPr>
              <a:t>(</a:t>
            </a:r>
            <a:r>
              <a:rPr lang="cs-CZ" sz="2800" b="1" noProof="0" dirty="0" err="1">
                <a:solidFill>
                  <a:srgbClr val="78003F"/>
                </a:solidFill>
              </a:rPr>
              <a:t>Timulak</a:t>
            </a:r>
            <a:r>
              <a:rPr lang="cs-CZ" sz="2800" b="1" noProof="0" dirty="0">
                <a:solidFill>
                  <a:srgbClr val="78003F"/>
                </a:solidFill>
              </a:rPr>
              <a:t>, 2009; </a:t>
            </a:r>
            <a:r>
              <a:rPr lang="cs-CZ" sz="2800" b="1" noProof="0" dirty="0" err="1">
                <a:solidFill>
                  <a:srgbClr val="78003F"/>
                </a:solidFill>
              </a:rPr>
              <a:t>Timulak</a:t>
            </a:r>
            <a:r>
              <a:rPr lang="cs-CZ" sz="2800" b="1" noProof="0" dirty="0">
                <a:solidFill>
                  <a:srgbClr val="78003F"/>
                </a:solidFill>
              </a:rPr>
              <a:t> &amp; </a:t>
            </a:r>
            <a:r>
              <a:rPr lang="cs-CZ" sz="2800" b="1" noProof="0" dirty="0" err="1">
                <a:solidFill>
                  <a:srgbClr val="78003F"/>
                </a:solidFill>
              </a:rPr>
              <a:t>Creaner</a:t>
            </a:r>
            <a:r>
              <a:rPr lang="cs-CZ" sz="2800" b="1" noProof="0" dirty="0">
                <a:solidFill>
                  <a:srgbClr val="78003F"/>
                </a:solidFill>
              </a:rPr>
              <a:t>, 2022)</a:t>
            </a:r>
            <a:endParaRPr lang="en-GB" b="1" noProof="0" dirty="0">
              <a:solidFill>
                <a:srgbClr val="78003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B3EFB1-3E0B-9CEA-702E-019D7CD63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noProof="0" dirty="0"/>
              <a:t>34 studies with highlighted bullying process excerpts</a:t>
            </a:r>
          </a:p>
          <a:p>
            <a:pPr marL="0" indent="0">
              <a:buNone/>
            </a:pPr>
            <a:endParaRPr lang="en-GB" sz="2400" b="1" noProof="0" dirty="0"/>
          </a:p>
          <a:p>
            <a:pPr marL="457200" indent="-457200">
              <a:buFont typeface="+mj-lt"/>
              <a:buAutoNum type="arabicPeriod"/>
            </a:pPr>
            <a:r>
              <a:rPr lang="en-GB" sz="2400" b="1" noProof="0" dirty="0">
                <a:solidFill>
                  <a:srgbClr val="78003F"/>
                </a:solidFill>
              </a:rPr>
              <a:t>Coding meaning units </a:t>
            </a:r>
            <a:r>
              <a:rPr lang="en-GB" sz="2400" noProof="0" dirty="0"/>
              <a:t>(e.g., phrases, sentences or short paragraphs containing a meaning relevant to the research question) </a:t>
            </a:r>
            <a:r>
              <a:rPr lang="en-GB" sz="2400" b="1" noProof="0" dirty="0">
                <a:solidFill>
                  <a:srgbClr val="78003F"/>
                </a:solidFill>
              </a:rPr>
              <a:t>about bullying events</a:t>
            </a:r>
            <a:endParaRPr lang="en-GB" sz="2400" b="1" dirty="0">
              <a:solidFill>
                <a:srgbClr val="78003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b="1" dirty="0">
                <a:solidFill>
                  <a:srgbClr val="78003F"/>
                </a:solidFill>
              </a:rPr>
              <a:t>Sorting </a:t>
            </a:r>
            <a:r>
              <a:rPr lang="en-GB" sz="2400" b="1" noProof="0" dirty="0">
                <a:solidFill>
                  <a:srgbClr val="78003F"/>
                </a:solidFill>
              </a:rPr>
              <a:t>codes into 4 pre-defined domains of investigation: </a:t>
            </a:r>
            <a:r>
              <a:rPr lang="en-GB" sz="2400" noProof="0" dirty="0"/>
              <a:t>(1) onset, (2) escalation, (3) maintenance, (4) de-escalation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noProof="0" dirty="0">
                <a:solidFill>
                  <a:srgbClr val="78003F"/>
                </a:solidFill>
              </a:rPr>
              <a:t>Categorising meaning units based on similarity into meta-categories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>
                <a:solidFill>
                  <a:srgbClr val="78003F"/>
                </a:solidFill>
              </a:rPr>
              <a:t>Hierarchically structuring the meta-categories into clusters</a:t>
            </a:r>
            <a:endParaRPr lang="en-GB" sz="2400" b="1" noProof="0" dirty="0">
              <a:solidFill>
                <a:srgbClr val="78003F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GB" sz="2400" b="1" noProof="0" dirty="0"/>
          </a:p>
        </p:txBody>
      </p:sp>
    </p:spTree>
    <p:extLst>
      <p:ext uri="{BB962C8B-B14F-4D97-AF65-F5344CB8AC3E}">
        <p14:creationId xmlns:p14="http://schemas.microsoft.com/office/powerpoint/2010/main" val="859845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3">
            <a:extLst>
              <a:ext uri="{FF2B5EF4-FFF2-40B4-BE49-F238E27FC236}">
                <a16:creationId xmlns:a16="http://schemas.microsoft.com/office/drawing/2014/main" id="{0302F1EA-7C3C-CEC9-241C-8835F1F4CC31}"/>
              </a:ext>
            </a:extLst>
          </p:cNvPr>
          <p:cNvSpPr txBox="1">
            <a:spLocks/>
          </p:cNvSpPr>
          <p:nvPr/>
        </p:nvSpPr>
        <p:spPr>
          <a:xfrm>
            <a:off x="1583600" y="241572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en-GB" sz="2400" noProof="0" dirty="0">
                <a:solidFill>
                  <a:srgbClr val="78003F"/>
                </a:solidFill>
              </a:rPr>
              <a:t>Fig. 1: A structural diagram of clusters and meta-categories</a:t>
            </a:r>
          </a:p>
        </p:txBody>
      </p:sp>
      <p:pic>
        <p:nvPicPr>
          <p:cNvPr id="4" name="Obrázek 3" descr="Obsah obrázku text, snímek obrazovky, Písmo, černobílá&#10;&#10;Obsah generovaný pomocí AI může být nesprávný.">
            <a:extLst>
              <a:ext uri="{FF2B5EF4-FFF2-40B4-BE49-F238E27FC236}">
                <a16:creationId xmlns:a16="http://schemas.microsoft.com/office/drawing/2014/main" id="{12201AFB-7BCE-F380-9FD8-806B6DDE4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06" y="920172"/>
            <a:ext cx="11258569" cy="569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8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54AAF-5743-47C0-0784-B071C251B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37CE9DB-83D9-7855-007F-5E4FA17C8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8690" y="549000"/>
            <a:ext cx="6480000" cy="5760000"/>
          </a:xfrm>
        </p:spPr>
        <p:txBody>
          <a:bodyPr>
            <a:normAutofit/>
          </a:bodyPr>
          <a:lstStyle/>
          <a:p>
            <a:pPr algn="just"/>
            <a:r>
              <a:rPr lang="en-GB" sz="2400" b="1" noProof="0" dirty="0">
                <a:solidFill>
                  <a:srgbClr val="78003F"/>
                </a:solidFill>
              </a:rPr>
              <a:t>„Grey areas“</a:t>
            </a:r>
            <a:r>
              <a:rPr lang="en-GB" sz="2400" b="1" dirty="0">
                <a:solidFill>
                  <a:srgbClr val="78003F"/>
                </a:solidFill>
              </a:rPr>
              <a:t> </a:t>
            </a:r>
            <a:r>
              <a:rPr lang="en-GB" sz="2400" dirty="0">
                <a:solidFill>
                  <a:srgbClr val="78003F"/>
                </a:solidFill>
              </a:rPr>
              <a:t>=</a:t>
            </a:r>
            <a:r>
              <a:rPr lang="en-GB" sz="2400" dirty="0"/>
              <a:t> „low-level bullying“ </a:t>
            </a:r>
            <a:r>
              <a:rPr lang="en-GB" sz="1800" dirty="0"/>
              <a:t>(Thornberg, 2011)</a:t>
            </a:r>
            <a:endParaRPr lang="en-GB" sz="1800" noProof="0" dirty="0"/>
          </a:p>
          <a:p>
            <a:pPr lvl="1" algn="just"/>
            <a:r>
              <a:rPr lang="en-GB" sz="2000" noProof="0" dirty="0"/>
              <a:t>Verbal bullying (e.g., teasing)</a:t>
            </a:r>
          </a:p>
          <a:p>
            <a:pPr lvl="1" algn="just"/>
            <a:r>
              <a:rPr lang="en-GB" sz="2000" noProof="0" dirty="0"/>
              <a:t>Ostracization, but only for bystanders and teachers, not victims or bullies</a:t>
            </a:r>
          </a:p>
          <a:p>
            <a:pPr algn="just"/>
            <a:endParaRPr lang="en-GB" sz="2400" b="1" noProof="0" dirty="0">
              <a:solidFill>
                <a:srgbClr val="78003F"/>
              </a:solidFill>
            </a:endParaRPr>
          </a:p>
          <a:p>
            <a:pPr algn="just"/>
            <a:r>
              <a:rPr lang="en-GB" sz="2400" b="1" noProof="0" dirty="0">
                <a:solidFill>
                  <a:srgbClr val="78003F"/>
                </a:solidFill>
              </a:rPr>
              <a:t>Bullying escalates from verbal into physical mainly when…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n-GB" sz="2000" noProof="0" dirty="0"/>
              <a:t>bullies escalate their aggression towards the victims, 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n-GB" sz="2000" noProof="0" dirty="0"/>
              <a:t>victims physically retaliate (reactive aggression).</a:t>
            </a:r>
          </a:p>
          <a:p>
            <a:pPr algn="just"/>
            <a:endParaRPr lang="en-GB" sz="2400" dirty="0"/>
          </a:p>
          <a:p>
            <a:pPr algn="just"/>
            <a:r>
              <a:rPr lang="en-GB" sz="2400" b="1" dirty="0">
                <a:solidFill>
                  <a:srgbClr val="78003F"/>
                </a:solidFill>
              </a:rPr>
              <a:t>Low certainty about the seriousness of verbal, but high certainty about the seriousness of physical bullying.</a:t>
            </a:r>
            <a:endParaRPr lang="en-GB" sz="2400" b="1" noProof="0" dirty="0">
              <a:solidFill>
                <a:srgbClr val="78003F"/>
              </a:solidFill>
            </a:endParaRPr>
          </a:p>
          <a:p>
            <a:pPr marL="0" indent="0" algn="just">
              <a:buNone/>
            </a:pPr>
            <a:endParaRPr lang="en-GB" sz="2400" noProof="0" dirty="0"/>
          </a:p>
        </p:txBody>
      </p:sp>
      <p:sp>
        <p:nvSpPr>
          <p:cNvPr id="9" name="Zástupný symbol pro zápatí 1">
            <a:extLst>
              <a:ext uri="{FF2B5EF4-FFF2-40B4-BE49-F238E27FC236}">
                <a16:creationId xmlns:a16="http://schemas.microsoft.com/office/drawing/2014/main" id="{9AC635EB-8D43-71CC-1AF9-6D2E81A8F4D9}"/>
              </a:ext>
            </a:extLst>
          </p:cNvPr>
          <p:cNvSpPr txBox="1">
            <a:spLocks/>
          </p:cNvSpPr>
          <p:nvPr/>
        </p:nvSpPr>
        <p:spPr>
          <a:xfrm>
            <a:off x="9597484" y="5614832"/>
            <a:ext cx="2268051" cy="1095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dirty="0">
                <a:solidFill>
                  <a:srgbClr val="78003F"/>
                </a:solidFill>
              </a:rPr>
              <a:t>= ONSET</a:t>
            </a:r>
            <a:br>
              <a:rPr lang="cs-CZ" sz="1600" b="1" dirty="0">
                <a:solidFill>
                  <a:srgbClr val="78003F"/>
                </a:solidFill>
              </a:rPr>
            </a:br>
            <a:r>
              <a:rPr lang="cs-CZ" sz="1600" b="1" dirty="0">
                <a:solidFill>
                  <a:srgbClr val="78003F"/>
                </a:solidFill>
              </a:rPr>
              <a:t>= ESCALATION</a:t>
            </a:r>
            <a:br>
              <a:rPr lang="cs-CZ" sz="1600" b="1" dirty="0">
                <a:solidFill>
                  <a:srgbClr val="78003F"/>
                </a:solidFill>
              </a:rPr>
            </a:br>
            <a:r>
              <a:rPr lang="cs-CZ" sz="1600" b="1" dirty="0">
                <a:solidFill>
                  <a:srgbClr val="78003F"/>
                </a:solidFill>
              </a:rPr>
              <a:t>= MAINTENANCE</a:t>
            </a:r>
            <a:br>
              <a:rPr lang="cs-CZ" sz="1600" b="1" dirty="0">
                <a:solidFill>
                  <a:srgbClr val="78003F"/>
                </a:solidFill>
              </a:rPr>
            </a:br>
            <a:r>
              <a:rPr lang="cs-CZ" sz="1600" b="1" dirty="0">
                <a:solidFill>
                  <a:srgbClr val="78003F"/>
                </a:solidFill>
              </a:rPr>
              <a:t>= DE-ESCALATION</a:t>
            </a:r>
            <a:endParaRPr lang="en-GB" sz="1600" b="1" kern="0" dirty="0">
              <a:solidFill>
                <a:srgbClr val="78003F"/>
              </a:solidFill>
            </a:endParaRPr>
          </a:p>
        </p:txBody>
      </p:sp>
      <p:pic>
        <p:nvPicPr>
          <p:cNvPr id="11" name="Obrázek 10" descr="Obsah obrázku text, snímek obrazovky, Písmo&#10;&#10;Obsah generovaný pomocí AI může být nesprávný.">
            <a:extLst>
              <a:ext uri="{FF2B5EF4-FFF2-40B4-BE49-F238E27FC236}">
                <a16:creationId xmlns:a16="http://schemas.microsoft.com/office/drawing/2014/main" id="{AA00C662-9F7A-9094-E9AB-EFB353647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941" y="549000"/>
            <a:ext cx="4344088" cy="4755700"/>
          </a:xfrm>
          <a:prstGeom prst="rect">
            <a:avLst/>
          </a:prstGeom>
        </p:spPr>
      </p:pic>
      <p:sp>
        <p:nvSpPr>
          <p:cNvPr id="12" name="Zástupný symbol pro zápatí 1">
            <a:extLst>
              <a:ext uri="{FF2B5EF4-FFF2-40B4-BE49-F238E27FC236}">
                <a16:creationId xmlns:a16="http://schemas.microsoft.com/office/drawing/2014/main" id="{C57C5657-3421-0D9A-C8F9-158E37B00DEA}"/>
              </a:ext>
            </a:extLst>
          </p:cNvPr>
          <p:cNvSpPr txBox="1">
            <a:spLocks/>
          </p:cNvSpPr>
          <p:nvPr/>
        </p:nvSpPr>
        <p:spPr>
          <a:xfrm>
            <a:off x="9333468" y="5614832"/>
            <a:ext cx="344517" cy="1095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kern="0" dirty="0">
                <a:solidFill>
                  <a:srgbClr val="78003F"/>
                </a:solidFill>
              </a:rPr>
              <a:t>O</a:t>
            </a:r>
          </a:p>
          <a:p>
            <a:r>
              <a:rPr lang="cs-CZ" sz="1600" b="1" kern="0" dirty="0">
                <a:solidFill>
                  <a:srgbClr val="78003F"/>
                </a:solidFill>
              </a:rPr>
              <a:t>E</a:t>
            </a:r>
          </a:p>
          <a:p>
            <a:r>
              <a:rPr lang="cs-CZ" sz="1600" b="1" kern="0" dirty="0">
                <a:solidFill>
                  <a:srgbClr val="78003F"/>
                </a:solidFill>
              </a:rPr>
              <a:t>M</a:t>
            </a:r>
          </a:p>
          <a:p>
            <a:r>
              <a:rPr lang="cs-CZ" sz="1600" b="1" kern="0" dirty="0">
                <a:solidFill>
                  <a:srgbClr val="78003F"/>
                </a:solidFill>
              </a:rPr>
              <a:t>D</a:t>
            </a:r>
            <a:endParaRPr lang="en-GB" sz="1600" b="1" kern="0" dirty="0">
              <a:solidFill>
                <a:srgbClr val="7800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144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8BF78-33E8-41C7-0FBA-3A449F5F1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3">
            <a:extLst>
              <a:ext uri="{FF2B5EF4-FFF2-40B4-BE49-F238E27FC236}">
                <a16:creationId xmlns:a16="http://schemas.microsoft.com/office/drawing/2014/main" id="{1F81B8A6-280A-0514-B148-6C4615F63EC7}"/>
              </a:ext>
            </a:extLst>
          </p:cNvPr>
          <p:cNvSpPr txBox="1">
            <a:spLocks/>
          </p:cNvSpPr>
          <p:nvPr/>
        </p:nvSpPr>
        <p:spPr>
          <a:xfrm>
            <a:off x="892570" y="719438"/>
            <a:ext cx="6480000" cy="576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400" b="1" noProof="0" dirty="0">
                <a:solidFill>
                  <a:srgbClr val="78003F"/>
                </a:solidFill>
              </a:rPr>
              <a:t>Negotiating the norms of what is „appropriate“ / „normal“ / „desirable“</a:t>
            </a:r>
          </a:p>
          <a:p>
            <a:pPr lvl="1" algn="just"/>
            <a:r>
              <a:rPr lang="en-GB" sz="2000" noProof="0" dirty="0"/>
              <a:t>Constructing inferior and superior groups (e.g., „thin vs. overweight“, „sporty vs. non-sporty“)</a:t>
            </a:r>
          </a:p>
          <a:p>
            <a:pPr lvl="1" algn="just"/>
            <a:r>
              <a:rPr lang="en-GB" sz="2000" noProof="0" dirty="0"/>
              <a:t>Teachers and didactic setting fostering the context for humiliation</a:t>
            </a:r>
          </a:p>
          <a:p>
            <a:pPr marL="457200" lvl="1" indent="0" algn="just">
              <a:buNone/>
            </a:pPr>
            <a:endParaRPr lang="en-GB" sz="2000" noProof="0" dirty="0"/>
          </a:p>
          <a:p>
            <a:pPr algn="just"/>
            <a:r>
              <a:rPr lang="en-GB" sz="2400" b="1" noProof="0" dirty="0">
                <a:solidFill>
                  <a:srgbClr val="78003F"/>
                </a:solidFill>
              </a:rPr>
              <a:t>Engaging in a power struggle</a:t>
            </a:r>
          </a:p>
          <a:p>
            <a:pPr lvl="1" algn="just"/>
            <a:r>
              <a:rPr lang="en-GB" sz="2000" noProof="0" dirty="0"/>
              <a:t>Bullying to achieve the status needed to impact the norms</a:t>
            </a:r>
            <a:endParaRPr lang="en-GB" sz="2000" dirty="0"/>
          </a:p>
          <a:p>
            <a:pPr marL="457200" lvl="1" indent="0" algn="just">
              <a:buNone/>
            </a:pPr>
            <a:endParaRPr lang="en-GB" sz="2000" noProof="0" dirty="0"/>
          </a:p>
          <a:p>
            <a:pPr algn="just"/>
            <a:r>
              <a:rPr lang="en-GB" sz="2400" b="1" noProof="0" dirty="0">
                <a:solidFill>
                  <a:srgbClr val="78003F"/>
                </a:solidFill>
              </a:rPr>
              <a:t>Normalising bullying </a:t>
            </a:r>
            <a:r>
              <a:rPr lang="en-GB" sz="2400" noProof="0" dirty="0"/>
              <a:t>(„it‘s just a friend thing“) </a:t>
            </a:r>
            <a:r>
              <a:rPr lang="en-GB" sz="2400" b="1" noProof="0" dirty="0">
                <a:solidFill>
                  <a:srgbClr val="78003F"/>
                </a:solidFill>
              </a:rPr>
              <a:t>and condemning defending</a:t>
            </a:r>
          </a:p>
          <a:p>
            <a:pPr marL="0" indent="0" algn="just">
              <a:buNone/>
            </a:pPr>
            <a:endParaRPr lang="en-GB" sz="2400" dirty="0">
              <a:solidFill>
                <a:srgbClr val="78003F"/>
              </a:solidFill>
            </a:endParaRPr>
          </a:p>
          <a:p>
            <a:pPr marL="0" indent="0" algn="just">
              <a:buNone/>
            </a:pPr>
            <a:r>
              <a:rPr lang="en-GB" sz="2400" b="1" dirty="0">
                <a:solidFill>
                  <a:srgbClr val="78003F"/>
                </a:solidFill>
              </a:rPr>
              <a:t>→ norms where popularity is associated with aggression </a:t>
            </a:r>
            <a:r>
              <a:rPr lang="en-GB" sz="1800" dirty="0"/>
              <a:t>(Laninga-</a:t>
            </a:r>
            <a:r>
              <a:rPr lang="en-GB" sz="1800" dirty="0" err="1"/>
              <a:t>Wijnen</a:t>
            </a:r>
            <a:r>
              <a:rPr lang="en-GB" sz="1800" dirty="0"/>
              <a:t> et al., 2017; Laninga-</a:t>
            </a:r>
            <a:r>
              <a:rPr lang="en-GB" sz="1800" dirty="0" err="1"/>
              <a:t>Wijnen</a:t>
            </a:r>
            <a:r>
              <a:rPr lang="en-GB" sz="1800" dirty="0"/>
              <a:t> &amp; Veenstra, 2021)</a:t>
            </a:r>
            <a:endParaRPr lang="en-GB" sz="1800" dirty="0">
              <a:solidFill>
                <a:srgbClr val="78003F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GB" sz="2400" noProof="0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en-GB" sz="2400" noProof="0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en-GB" sz="2400" noProof="0" dirty="0"/>
          </a:p>
        </p:txBody>
      </p:sp>
      <p:pic>
        <p:nvPicPr>
          <p:cNvPr id="11" name="Zástupný obsah 10" descr="Obsah obrázku text, snímek obrazovky, Písmo, černobílá&#10;&#10;Obsah generovaný pomocí AI může být nesprávný.">
            <a:extLst>
              <a:ext uri="{FF2B5EF4-FFF2-40B4-BE49-F238E27FC236}">
                <a16:creationId xmlns:a16="http://schemas.microsoft.com/office/drawing/2014/main" id="{529AFC51-BC51-A60B-806F-35D3F3F06D2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541" y="131461"/>
            <a:ext cx="2899318" cy="6470640"/>
          </a:xfrm>
        </p:spPr>
      </p:pic>
    </p:spTree>
    <p:extLst>
      <p:ext uri="{BB962C8B-B14F-4D97-AF65-F5344CB8AC3E}">
        <p14:creationId xmlns:p14="http://schemas.microsoft.com/office/powerpoint/2010/main" val="1039978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AEF87-33A5-95D5-34E7-F07636608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3">
            <a:extLst>
              <a:ext uri="{FF2B5EF4-FFF2-40B4-BE49-F238E27FC236}">
                <a16:creationId xmlns:a16="http://schemas.microsoft.com/office/drawing/2014/main" id="{3C567E67-E594-0EEB-720E-5F952226192A}"/>
              </a:ext>
            </a:extLst>
          </p:cNvPr>
          <p:cNvSpPr txBox="1">
            <a:spLocks/>
          </p:cNvSpPr>
          <p:nvPr/>
        </p:nvSpPr>
        <p:spPr>
          <a:xfrm>
            <a:off x="892570" y="719438"/>
            <a:ext cx="6480000" cy="5760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b="1" noProof="0" dirty="0">
                <a:solidFill>
                  <a:srgbClr val="78003F"/>
                </a:solidFill>
              </a:rPr>
              <a:t>Targeting the same victims, often using ritualised means </a:t>
            </a:r>
          </a:p>
          <a:p>
            <a:pPr lvl="1"/>
            <a:r>
              <a:rPr lang="en-GB" sz="2200" noProof="0" dirty="0"/>
              <a:t>E.g., routinely blocking the bathroom door and beating up the same victim</a:t>
            </a:r>
          </a:p>
          <a:p>
            <a:pPr lvl="1"/>
            <a:r>
              <a:rPr lang="en-GB" sz="2200" noProof="0" dirty="0"/>
              <a:t>Bullying in the form of a „social ritual“ (Davies, 2011)</a:t>
            </a:r>
          </a:p>
          <a:p>
            <a:pPr lvl="1"/>
            <a:endParaRPr lang="en-GB" sz="1600" noProof="0" dirty="0"/>
          </a:p>
          <a:p>
            <a:r>
              <a:rPr lang="en-GB" sz="2600" b="1" noProof="0" dirty="0">
                <a:solidFill>
                  <a:srgbClr val="78003F"/>
                </a:solidFill>
              </a:rPr>
              <a:t>Victims locked in their victimised position </a:t>
            </a:r>
          </a:p>
          <a:p>
            <a:pPr lvl="1"/>
            <a:r>
              <a:rPr lang="en-GB" sz="2200" noProof="0" dirty="0"/>
              <a:t>Victim‘s reactions are used to justify and/or escalate / maintain bullying</a:t>
            </a:r>
          </a:p>
          <a:p>
            <a:pPr lvl="1"/>
            <a:r>
              <a:rPr lang="en-GB" sz="2200" noProof="0" dirty="0"/>
              <a:t>Victim accepting and identifying with the unfavourable position</a:t>
            </a:r>
            <a:endParaRPr lang="cs-CZ" sz="2200" noProof="0" dirty="0"/>
          </a:p>
          <a:p>
            <a:pPr marL="457200" lvl="1" indent="0">
              <a:buNone/>
            </a:pPr>
            <a:endParaRPr lang="en-GB" sz="2000" noProof="0" dirty="0"/>
          </a:p>
          <a:p>
            <a:r>
              <a:rPr lang="en-GB" sz="2600" b="1" noProof="0" dirty="0">
                <a:solidFill>
                  <a:srgbClr val="78003F"/>
                </a:solidFill>
              </a:rPr>
              <a:t>Changing yourself to fit the norm</a:t>
            </a:r>
          </a:p>
          <a:p>
            <a:pPr lvl="1"/>
            <a:r>
              <a:rPr lang="en-GB" sz="2200" noProof="0" dirty="0"/>
              <a:t>A highly risky strategy </a:t>
            </a:r>
          </a:p>
          <a:p>
            <a:pPr marL="457200" lvl="1" indent="0">
              <a:buNone/>
            </a:pPr>
            <a:r>
              <a:rPr lang="en-GB" sz="2200" noProof="0" dirty="0"/>
              <a:t>→ victims are often excluded from negotiating the norms</a:t>
            </a:r>
          </a:p>
          <a:p>
            <a:pPr lvl="1"/>
            <a:r>
              <a:rPr lang="en-GB" sz="2200" noProof="0" dirty="0"/>
              <a:t>„Trapped“ in the victimised position </a:t>
            </a:r>
            <a:r>
              <a:rPr lang="en-GB" sz="1900" noProof="0" dirty="0"/>
              <a:t>(Thornberg, 2015)</a:t>
            </a:r>
          </a:p>
          <a:p>
            <a:pPr marL="457200" lvl="1" indent="0">
              <a:buNone/>
            </a:pPr>
            <a:endParaRPr lang="en-GB" sz="2000" noProof="0" dirty="0"/>
          </a:p>
          <a:p>
            <a:pPr marL="0" indent="0">
              <a:buNone/>
            </a:pPr>
            <a:endParaRPr lang="en-GB" sz="2400" noProof="0" dirty="0"/>
          </a:p>
          <a:p>
            <a:pPr marL="0" indent="0">
              <a:buNone/>
            </a:pPr>
            <a:endParaRPr lang="en-GB" sz="2400" noProof="0" dirty="0"/>
          </a:p>
        </p:txBody>
      </p:sp>
      <p:pic>
        <p:nvPicPr>
          <p:cNvPr id="11" name="Zástupný obsah 10" descr="Obsah obrázku text, snímek obrazovky, Písmo, černobílá&#10;&#10;Obsah generovaný pomocí AI může být nesprávný.">
            <a:extLst>
              <a:ext uri="{FF2B5EF4-FFF2-40B4-BE49-F238E27FC236}">
                <a16:creationId xmlns:a16="http://schemas.microsoft.com/office/drawing/2014/main" id="{1A76FB62-6ACC-A716-8BC0-240ED2840C3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541" y="131461"/>
            <a:ext cx="2899318" cy="6470640"/>
          </a:xfrm>
        </p:spPr>
      </p:pic>
    </p:spTree>
    <p:extLst>
      <p:ext uri="{BB962C8B-B14F-4D97-AF65-F5344CB8AC3E}">
        <p14:creationId xmlns:p14="http://schemas.microsoft.com/office/powerpoint/2010/main" val="3304770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88FB5-0F49-684A-428F-35468F2D9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3">
            <a:extLst>
              <a:ext uri="{FF2B5EF4-FFF2-40B4-BE49-F238E27FC236}">
                <a16:creationId xmlns:a16="http://schemas.microsoft.com/office/drawing/2014/main" id="{BAF84026-B05D-BBDA-6BC1-62A00F6472BB}"/>
              </a:ext>
            </a:extLst>
          </p:cNvPr>
          <p:cNvSpPr txBox="1">
            <a:spLocks/>
          </p:cNvSpPr>
          <p:nvPr/>
        </p:nvSpPr>
        <p:spPr>
          <a:xfrm>
            <a:off x="870267" y="533684"/>
            <a:ext cx="6746016" cy="6212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1800" b="1" dirty="0">
                <a:solidFill>
                  <a:srgbClr val="78003F"/>
                </a:solidFill>
              </a:rPr>
              <a:t>Targeting peers who are „disturbingly different“ </a:t>
            </a:r>
            <a:r>
              <a:rPr lang="cs-CZ" sz="1800" b="1" dirty="0">
                <a:solidFill>
                  <a:srgbClr val="78003F"/>
                </a:solidFill>
              </a:rPr>
              <a:t>/</a:t>
            </a:r>
            <a:r>
              <a:rPr lang="en-GB" sz="1800" b="1" dirty="0">
                <a:solidFill>
                  <a:srgbClr val="78003F"/>
                </a:solidFill>
              </a:rPr>
              <a:t> </a:t>
            </a:r>
            <a:r>
              <a:rPr lang="cs-CZ" sz="1800" b="1" dirty="0">
                <a:solidFill>
                  <a:srgbClr val="78003F"/>
                </a:solidFill>
              </a:rPr>
              <a:t>„</a:t>
            </a:r>
            <a:r>
              <a:rPr lang="en-GB" sz="1800" b="1" dirty="0">
                <a:solidFill>
                  <a:srgbClr val="78003F"/>
                </a:solidFill>
              </a:rPr>
              <a:t>weak</a:t>
            </a:r>
            <a:r>
              <a:rPr lang="cs-CZ" sz="1800" b="1" dirty="0">
                <a:solidFill>
                  <a:srgbClr val="78003F"/>
                </a:solidFill>
              </a:rPr>
              <a:t>“</a:t>
            </a:r>
            <a:endParaRPr lang="en-GB" sz="1800" b="1" dirty="0">
              <a:solidFill>
                <a:srgbClr val="78003F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800" b="1" noProof="0" dirty="0">
                <a:solidFill>
                  <a:srgbClr val="78003F"/>
                </a:solidFill>
              </a:rPr>
              <a:t>Constructing the narrative about targeted individuals </a:t>
            </a:r>
            <a:r>
              <a:rPr lang="en-GB" sz="1800" noProof="0" dirty="0"/>
              <a:t>→ spreading (false) accusations, sowing doubts</a:t>
            </a:r>
          </a:p>
          <a:p>
            <a:pPr>
              <a:lnSpc>
                <a:spcPct val="120000"/>
              </a:lnSpc>
            </a:pPr>
            <a:r>
              <a:rPr lang="en-GB" sz="1800" b="1" dirty="0">
                <a:solidFill>
                  <a:srgbClr val="78003F"/>
                </a:solidFill>
              </a:rPr>
              <a:t>Bullies draw others to their side and isolate / ostracize the victim</a:t>
            </a:r>
          </a:p>
          <a:p>
            <a:pPr lvl="1">
              <a:lnSpc>
                <a:spcPct val="120000"/>
              </a:lnSpc>
            </a:pPr>
            <a:r>
              <a:rPr lang="en-GB" sz="1800" dirty="0"/>
              <a:t>Bullies form groups (e.g., bullying hierarchies)</a:t>
            </a:r>
          </a:p>
          <a:p>
            <a:pPr lvl="1">
              <a:lnSpc>
                <a:spcPct val="120000"/>
              </a:lnSpc>
            </a:pPr>
            <a:r>
              <a:rPr lang="en-GB" sz="1800" dirty="0"/>
              <a:t>Bystanders join in or verbally encourage bullying → larger groups or the whole class engages in bullying</a:t>
            </a:r>
          </a:p>
          <a:p>
            <a:pPr lvl="1">
              <a:lnSpc>
                <a:spcPct val="120000"/>
              </a:lnSpc>
            </a:pPr>
            <a:r>
              <a:rPr lang="en-GB" sz="1800" dirty="0"/>
              <a:t>Teachers and school staff engage in bullying (e.g., laughing along with the bullies)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GB" sz="900" dirty="0"/>
          </a:p>
          <a:p>
            <a:pPr marL="0" indent="0">
              <a:lnSpc>
                <a:spcPct val="120000"/>
              </a:lnSpc>
              <a:buNone/>
            </a:pPr>
            <a:r>
              <a:rPr lang="en-GB" sz="1800" b="1" noProof="0" dirty="0">
                <a:solidFill>
                  <a:srgbClr val="78003F"/>
                </a:solidFill>
              </a:rPr>
              <a:t>→ the influence-compatibility model </a:t>
            </a:r>
            <a:r>
              <a:rPr lang="en-GB" sz="1800" dirty="0">
                <a:solidFill>
                  <a:srgbClr val="78003F"/>
                </a:solidFill>
              </a:rPr>
              <a:t>(Laursen &amp;  Veenstra, 2021)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800" b="1" noProof="0" dirty="0">
                <a:solidFill>
                  <a:srgbClr val="78003F"/>
                </a:solidFill>
              </a:rPr>
              <a:t>→ the healthy context </a:t>
            </a:r>
            <a:r>
              <a:rPr lang="en-GB" sz="1800" b="1" dirty="0">
                <a:solidFill>
                  <a:srgbClr val="78003F"/>
                </a:solidFill>
              </a:rPr>
              <a:t>paradox </a:t>
            </a:r>
            <a:r>
              <a:rPr lang="en-GB" sz="1800" dirty="0">
                <a:solidFill>
                  <a:srgbClr val="78003F"/>
                </a:solidFill>
              </a:rPr>
              <a:t>(Laninga-</a:t>
            </a:r>
            <a:r>
              <a:rPr lang="en-GB" sz="1800" dirty="0" err="1">
                <a:solidFill>
                  <a:srgbClr val="78003F"/>
                </a:solidFill>
              </a:rPr>
              <a:t>Wijnen</a:t>
            </a:r>
            <a:r>
              <a:rPr lang="en-GB" sz="1800" dirty="0">
                <a:solidFill>
                  <a:srgbClr val="78003F"/>
                </a:solidFill>
              </a:rPr>
              <a:t> et al., 2025)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800" b="1" dirty="0">
                <a:solidFill>
                  <a:srgbClr val="78003F"/>
                </a:solidFill>
              </a:rPr>
              <a:t>→ bullying as a group process </a:t>
            </a:r>
            <a:r>
              <a:rPr lang="en-GB" sz="1800" dirty="0">
                <a:solidFill>
                  <a:srgbClr val="78003F"/>
                </a:solidFill>
              </a:rPr>
              <a:t>(</a:t>
            </a:r>
            <a:r>
              <a:rPr lang="en-GB" sz="1800" dirty="0" err="1">
                <a:solidFill>
                  <a:srgbClr val="78003F"/>
                </a:solidFill>
              </a:rPr>
              <a:t>Salmivalli</a:t>
            </a:r>
            <a:r>
              <a:rPr lang="en-GB" sz="1800" dirty="0">
                <a:solidFill>
                  <a:srgbClr val="78003F"/>
                </a:solidFill>
              </a:rPr>
              <a:t>, 2010)</a:t>
            </a:r>
            <a:endParaRPr lang="en-GB" sz="1800" noProof="0" dirty="0">
              <a:solidFill>
                <a:srgbClr val="78003F"/>
              </a:solidFill>
            </a:endParaRPr>
          </a:p>
          <a:p>
            <a:pPr marL="457200" lvl="1" indent="0">
              <a:buNone/>
            </a:pPr>
            <a:endParaRPr lang="en-GB" sz="900" noProof="0" dirty="0"/>
          </a:p>
          <a:p>
            <a:pPr marL="457200" lvl="1" indent="0">
              <a:buNone/>
            </a:pPr>
            <a:endParaRPr lang="en-GB" sz="900" noProof="0" dirty="0"/>
          </a:p>
          <a:p>
            <a:pPr marL="457200" lvl="1" indent="0">
              <a:buNone/>
            </a:pPr>
            <a:endParaRPr lang="en-GB" sz="900" noProof="0" dirty="0"/>
          </a:p>
          <a:p>
            <a:endParaRPr lang="en-GB" sz="1000" noProof="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000" noProof="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000" noProof="0" dirty="0"/>
          </a:p>
        </p:txBody>
      </p:sp>
      <p:pic>
        <p:nvPicPr>
          <p:cNvPr id="6" name="Obrázek 5" descr="Obsah obrázku text, snímek obrazovky, Písmo, černobílá&#10;&#10;Obsah generovaný pomocí AI může být nesprávný.">
            <a:extLst>
              <a:ext uri="{FF2B5EF4-FFF2-40B4-BE49-F238E27FC236}">
                <a16:creationId xmlns:a16="http://schemas.microsoft.com/office/drawing/2014/main" id="{49F6B728-B6F9-8B58-73AE-7A6604435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67" y="245031"/>
            <a:ext cx="2853300" cy="636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82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DA5B7-DD30-6A8B-4325-AB0871950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3">
            <a:extLst>
              <a:ext uri="{FF2B5EF4-FFF2-40B4-BE49-F238E27FC236}">
                <a16:creationId xmlns:a16="http://schemas.microsoft.com/office/drawing/2014/main" id="{CAD1CF94-122D-A870-507B-6CCF65B98637}"/>
              </a:ext>
            </a:extLst>
          </p:cNvPr>
          <p:cNvSpPr txBox="1">
            <a:spLocks/>
          </p:cNvSpPr>
          <p:nvPr/>
        </p:nvSpPr>
        <p:spPr>
          <a:xfrm>
            <a:off x="870268" y="533684"/>
            <a:ext cx="6480000" cy="57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400" b="1" dirty="0">
                <a:solidFill>
                  <a:srgbClr val="78003F"/>
                </a:solidFill>
              </a:rPr>
              <a:t>Change in groups or group composition</a:t>
            </a:r>
          </a:p>
          <a:p>
            <a:pPr lvl="1" algn="just"/>
            <a:r>
              <a:rPr lang="en-GB" sz="2000" dirty="0"/>
              <a:t>Finding new friendship groups in or outside of class or the group of bullies falling apart (e.g., due to a newcomer)</a:t>
            </a:r>
          </a:p>
          <a:p>
            <a:pPr marL="457200" lvl="1" indent="0" algn="just">
              <a:buNone/>
            </a:pPr>
            <a:endParaRPr lang="en-GB" dirty="0"/>
          </a:p>
          <a:p>
            <a:pPr marL="457200" lvl="1" indent="0" algn="just">
              <a:buNone/>
            </a:pPr>
            <a:endParaRPr lang="en-GB" dirty="0"/>
          </a:p>
          <a:p>
            <a:pPr algn="just"/>
            <a:r>
              <a:rPr lang="en-GB" sz="2400" b="1" dirty="0">
                <a:solidFill>
                  <a:srgbClr val="78003F"/>
                </a:solidFill>
              </a:rPr>
              <a:t>Having allies </a:t>
            </a:r>
          </a:p>
          <a:p>
            <a:pPr lvl="1" algn="just"/>
            <a:r>
              <a:rPr lang="en-GB" sz="2000" b="1" dirty="0"/>
              <a:t>F</a:t>
            </a:r>
            <a:r>
              <a:rPr lang="en-GB" sz="2000" dirty="0"/>
              <a:t>riends, bystanders, or teachers who are willing  to defend, support, or at least acknowledge / not exclude the victim </a:t>
            </a:r>
            <a:endParaRPr lang="cs-CZ" sz="2000" dirty="0"/>
          </a:p>
          <a:p>
            <a:pPr marL="457200" lvl="1" indent="0" algn="just">
              <a:buNone/>
            </a:pPr>
            <a:r>
              <a:rPr lang="cs-CZ" sz="2000" dirty="0"/>
              <a:t>   </a:t>
            </a:r>
          </a:p>
          <a:p>
            <a:pPr marL="457200" lvl="1" indent="0" algn="just">
              <a:buNone/>
            </a:pPr>
            <a:r>
              <a:rPr lang="en-GB" sz="2000" dirty="0"/>
              <a:t>→ broader perspective on defending</a:t>
            </a:r>
          </a:p>
          <a:p>
            <a:pPr marL="457200" lvl="1" indent="0" algn="just">
              <a:buNone/>
            </a:pPr>
            <a:endParaRPr lang="en-GB" noProof="0" dirty="0"/>
          </a:p>
          <a:p>
            <a:pPr marL="457200" lvl="1" indent="0" algn="just">
              <a:buNone/>
            </a:pPr>
            <a:endParaRPr lang="en-GB" noProof="0" dirty="0"/>
          </a:p>
          <a:p>
            <a:pPr algn="just"/>
            <a:endParaRPr lang="en-GB" noProof="0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en-GB" noProof="0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en-GB" noProof="0" dirty="0"/>
          </a:p>
        </p:txBody>
      </p:sp>
      <p:pic>
        <p:nvPicPr>
          <p:cNvPr id="4" name="Obrázek 3" descr="Obsah obrázku text, snímek obrazovky, Písmo, černobílá&#10;&#10;Obsah generovaný pomocí AI může být nesprávný.">
            <a:extLst>
              <a:ext uri="{FF2B5EF4-FFF2-40B4-BE49-F238E27FC236}">
                <a16:creationId xmlns:a16="http://schemas.microsoft.com/office/drawing/2014/main" id="{000B40BB-69A3-2DF8-1F42-6AEB0C339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67" y="245031"/>
            <a:ext cx="2853300" cy="636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81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3FCEA-3137-EDC1-7CAD-F57B92AB3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3">
            <a:extLst>
              <a:ext uri="{FF2B5EF4-FFF2-40B4-BE49-F238E27FC236}">
                <a16:creationId xmlns:a16="http://schemas.microsoft.com/office/drawing/2014/main" id="{87B2C2E3-E78D-8E73-E228-AE66637750B5}"/>
              </a:ext>
            </a:extLst>
          </p:cNvPr>
          <p:cNvSpPr txBox="1">
            <a:spLocks/>
          </p:cNvSpPr>
          <p:nvPr/>
        </p:nvSpPr>
        <p:spPr>
          <a:xfrm>
            <a:off x="870267" y="533684"/>
            <a:ext cx="6480000" cy="57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400" b="1" dirty="0">
                <a:solidFill>
                  <a:srgbClr val="78003F"/>
                </a:solidFill>
              </a:rPr>
              <a:t>Expectations about how </a:t>
            </a:r>
            <a:r>
              <a:rPr lang="en-GB" sz="2400" b="1" i="1" dirty="0">
                <a:solidFill>
                  <a:srgbClr val="78003F"/>
                </a:solidFill>
              </a:rPr>
              <a:t>real victims </a:t>
            </a:r>
            <a:r>
              <a:rPr lang="en-GB" sz="2400" b="1" dirty="0">
                <a:solidFill>
                  <a:srgbClr val="78003F"/>
                </a:solidFill>
              </a:rPr>
              <a:t>should react</a:t>
            </a:r>
          </a:p>
          <a:p>
            <a:pPr lvl="1" algn="just"/>
            <a:r>
              <a:rPr lang="en-GB" sz="2000" dirty="0"/>
              <a:t>Victims are expected to react non-aggressively (often counterproductive)</a:t>
            </a:r>
          </a:p>
          <a:p>
            <a:pPr lvl="1" algn="just"/>
            <a:r>
              <a:rPr lang="en-GB" sz="2000" dirty="0"/>
              <a:t>Loss of victim status after reactive aggression in the eyes of adults</a:t>
            </a:r>
          </a:p>
          <a:p>
            <a:pPr marL="457200" lvl="1" indent="0" algn="just">
              <a:buNone/>
            </a:pPr>
            <a:endParaRPr lang="en-GB" sz="2000" dirty="0"/>
          </a:p>
          <a:p>
            <a:pPr marL="457200" lvl="1" indent="0" algn="just">
              <a:buNone/>
            </a:pPr>
            <a:endParaRPr lang="en-GB" sz="2000" dirty="0"/>
          </a:p>
          <a:p>
            <a:pPr algn="just"/>
            <a:r>
              <a:rPr lang="en-GB" sz="2400" b="1" dirty="0">
                <a:solidFill>
                  <a:srgbClr val="78003F"/>
                </a:solidFill>
              </a:rPr>
              <a:t>(Bully-)victims retaliate and punish signs of resistance that might endanger their status</a:t>
            </a:r>
          </a:p>
          <a:p>
            <a:pPr lvl="1" algn="just"/>
            <a:r>
              <a:rPr lang="en-GB" sz="2000" noProof="0" dirty="0"/>
              <a:t>Aggressive victims</a:t>
            </a:r>
          </a:p>
          <a:p>
            <a:pPr lvl="1" algn="just"/>
            <a:r>
              <a:rPr lang="en-GB" sz="2000" noProof="0" dirty="0"/>
              <a:t>Also serves </a:t>
            </a:r>
            <a:r>
              <a:rPr lang="en-GB" sz="2000" dirty="0"/>
              <a:t>to instil the fear of retaliation </a:t>
            </a:r>
          </a:p>
          <a:p>
            <a:pPr marL="914400" lvl="2" indent="0" algn="just">
              <a:buNone/>
            </a:pPr>
            <a:r>
              <a:rPr lang="en-GB" dirty="0"/>
              <a:t>suppressing defending, questioning of their behaviour, or the established norms</a:t>
            </a:r>
          </a:p>
          <a:p>
            <a:pPr marL="0" indent="0" algn="just">
              <a:buNone/>
            </a:pPr>
            <a:endParaRPr lang="en-GB" sz="2400" noProof="0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en-GB" sz="2400" noProof="0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en-GB" sz="2400" noProof="0" dirty="0"/>
          </a:p>
        </p:txBody>
      </p:sp>
      <p:pic>
        <p:nvPicPr>
          <p:cNvPr id="5" name="Zástupný obsah 4" descr="Obsah obrázku text, snímek obrazovky, Písmo, černobílá&#10;&#10;Obsah generovaný pomocí AI může být nesprávný.">
            <a:extLst>
              <a:ext uri="{FF2B5EF4-FFF2-40B4-BE49-F238E27FC236}">
                <a16:creationId xmlns:a16="http://schemas.microsoft.com/office/drawing/2014/main" id="{FE947894-2F77-C8B9-1ED0-4D2CD0520A5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725" y="533684"/>
            <a:ext cx="3040218" cy="5632826"/>
          </a:xfrm>
        </p:spPr>
      </p:pic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4345E7BB-02B8-0779-1192-78EC0A9B09BA}"/>
              </a:ext>
            </a:extLst>
          </p:cNvPr>
          <p:cNvCxnSpPr>
            <a:cxnSpLocks/>
          </p:cNvCxnSpPr>
          <p:nvPr/>
        </p:nvCxnSpPr>
        <p:spPr>
          <a:xfrm>
            <a:off x="1393904" y="5140710"/>
            <a:ext cx="301083" cy="0"/>
          </a:xfrm>
          <a:prstGeom prst="straightConnector1">
            <a:avLst/>
          </a:prstGeom>
          <a:ln w="38100">
            <a:solidFill>
              <a:srgbClr val="78003F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625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55A62-4A47-A2C1-5799-66CFAFD53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3">
            <a:extLst>
              <a:ext uri="{FF2B5EF4-FFF2-40B4-BE49-F238E27FC236}">
                <a16:creationId xmlns:a16="http://schemas.microsoft.com/office/drawing/2014/main" id="{BADFDDB1-70BC-7FBA-5482-42CD48F0F00C}"/>
              </a:ext>
            </a:extLst>
          </p:cNvPr>
          <p:cNvSpPr txBox="1">
            <a:spLocks/>
          </p:cNvSpPr>
          <p:nvPr/>
        </p:nvSpPr>
        <p:spPr>
          <a:xfrm>
            <a:off x="870268" y="533684"/>
            <a:ext cx="6480000" cy="5760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b="1" dirty="0">
                <a:solidFill>
                  <a:srgbClr val="78003F"/>
                </a:solidFill>
              </a:rPr>
              <a:t>Shifting responsibility, blame, and repercussions from bullies to victims</a:t>
            </a:r>
          </a:p>
          <a:p>
            <a:pPr lvl="1" algn="just">
              <a:lnSpc>
                <a:spcPct val="120000"/>
              </a:lnSpc>
            </a:pPr>
            <a:r>
              <a:rPr lang="en-GB" dirty="0"/>
              <a:t>Victim blaming</a:t>
            </a:r>
          </a:p>
          <a:p>
            <a:pPr lvl="1" algn="just">
              <a:lnSpc>
                <a:spcPct val="120000"/>
              </a:lnSpc>
            </a:pPr>
            <a:r>
              <a:rPr lang="en-GB" dirty="0"/>
              <a:t>Bullies evading punishment (e.g., convincing teachers that they are the </a:t>
            </a:r>
            <a:r>
              <a:rPr lang="en-GB" i="1" dirty="0"/>
              <a:t>real</a:t>
            </a:r>
            <a:r>
              <a:rPr lang="en-GB" dirty="0"/>
              <a:t> victims)</a:t>
            </a:r>
          </a:p>
          <a:p>
            <a:pPr lvl="1" algn="just">
              <a:lnSpc>
                <a:spcPct val="120000"/>
              </a:lnSpc>
            </a:pPr>
            <a:r>
              <a:rPr lang="en-GB" dirty="0"/>
              <a:t>Victims labelled as the „</a:t>
            </a:r>
            <a:r>
              <a:rPr lang="en-GB" i="1" dirty="0"/>
              <a:t>problem</a:t>
            </a:r>
            <a:r>
              <a:rPr lang="en-GB" dirty="0"/>
              <a:t>“ by teachers and parents</a:t>
            </a:r>
          </a:p>
          <a:p>
            <a:pPr lvl="1" algn="just">
              <a:lnSpc>
                <a:spcPct val="120000"/>
              </a:lnSpc>
            </a:pPr>
            <a:r>
              <a:rPr lang="en-GB" dirty="0"/>
              <a:t>Lack of negative consequences for bullies </a:t>
            </a:r>
            <a:r>
              <a:rPr lang="en-GB" noProof="0" dirty="0"/>
              <a:t>→ e.g., teachers and parents „talking with the bully“, but </a:t>
            </a:r>
            <a:r>
              <a:rPr lang="en-GB" dirty="0"/>
              <a:t>without </a:t>
            </a:r>
            <a:r>
              <a:rPr lang="en-GB" noProof="0" dirty="0"/>
              <a:t>measures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cs-CZ" b="1" dirty="0">
              <a:solidFill>
                <a:srgbClr val="78003F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GB" b="1" dirty="0">
                <a:solidFill>
                  <a:srgbClr val="78003F"/>
                </a:solidFill>
              </a:rPr>
              <a:t>social learning: reward structures where bullying „pays off“ </a:t>
            </a:r>
            <a:r>
              <a:rPr lang="en-GB" sz="2000" b="1" dirty="0">
                <a:solidFill>
                  <a:srgbClr val="78003F"/>
                </a:solidFill>
              </a:rPr>
              <a:t>(e.g., Volk et al., 2012)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GB" sz="2000" b="1" dirty="0">
              <a:solidFill>
                <a:srgbClr val="78003F"/>
              </a:solidFill>
            </a:endParaRPr>
          </a:p>
          <a:p>
            <a:pPr marL="457200" lvl="1" indent="0" algn="just">
              <a:buNone/>
            </a:pPr>
            <a:endParaRPr lang="en-GB" sz="1600" noProof="0" dirty="0"/>
          </a:p>
          <a:p>
            <a:pPr marL="457200" lvl="1" indent="0" algn="just">
              <a:buNone/>
            </a:pPr>
            <a:endParaRPr lang="en-GB" sz="2000" noProof="0" dirty="0"/>
          </a:p>
          <a:p>
            <a:pPr algn="just"/>
            <a:endParaRPr lang="en-GB" sz="2400" noProof="0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en-GB" sz="2400" noProof="0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en-GB" sz="2400" noProof="0" dirty="0"/>
          </a:p>
        </p:txBody>
      </p:sp>
      <p:pic>
        <p:nvPicPr>
          <p:cNvPr id="4" name="Zástupný obsah 4" descr="Obsah obrázku text, snímek obrazovky, Písmo, černobílá&#10;&#10;Obsah generovaný pomocí AI může být nesprávný.">
            <a:extLst>
              <a:ext uri="{FF2B5EF4-FFF2-40B4-BE49-F238E27FC236}">
                <a16:creationId xmlns:a16="http://schemas.microsoft.com/office/drawing/2014/main" id="{F3D6EE97-BA54-552E-143B-0C74E7C9E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306" y="533684"/>
            <a:ext cx="3040218" cy="5632826"/>
          </a:xfrm>
          <a:prstGeom prst="rect">
            <a:avLst/>
          </a:prstGeom>
        </p:spPr>
      </p:pic>
      <p:cxnSp>
        <p:nvCxnSpPr>
          <p:cNvPr id="2" name="Přímá spojnice se šipkou 1">
            <a:extLst>
              <a:ext uri="{FF2B5EF4-FFF2-40B4-BE49-F238E27FC236}">
                <a16:creationId xmlns:a16="http://schemas.microsoft.com/office/drawing/2014/main" id="{756A203A-F45A-64C6-E818-B3754F6FA7E5}"/>
              </a:ext>
            </a:extLst>
          </p:cNvPr>
          <p:cNvCxnSpPr>
            <a:cxnSpLocks/>
          </p:cNvCxnSpPr>
          <p:nvPr/>
        </p:nvCxnSpPr>
        <p:spPr>
          <a:xfrm>
            <a:off x="111513" y="5174164"/>
            <a:ext cx="758755" cy="0"/>
          </a:xfrm>
          <a:prstGeom prst="straightConnector1">
            <a:avLst/>
          </a:prstGeom>
          <a:ln w="76200">
            <a:solidFill>
              <a:srgbClr val="78003F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415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D4605-C02D-4A5E-B59A-ADAD26C5B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7FC6B8-ECC8-F41B-7CB9-5134A815B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9859"/>
          </a:xfrm>
        </p:spPr>
        <p:txBody>
          <a:bodyPr>
            <a:noAutofit/>
          </a:bodyPr>
          <a:lstStyle/>
          <a:p>
            <a:pPr algn="ctr"/>
            <a:r>
              <a:rPr lang="en-GB" sz="3600" b="1" noProof="0" dirty="0">
                <a:solidFill>
                  <a:srgbClr val="78003F"/>
                </a:solidFill>
              </a:rPr>
              <a:t>Questions we</a:t>
            </a:r>
            <a:r>
              <a:rPr lang="en-GB" sz="3600" b="1" dirty="0">
                <a:solidFill>
                  <a:srgbClr val="78003F"/>
                </a:solidFill>
              </a:rPr>
              <a:t> (typically) ask when dealing with bullying: </a:t>
            </a:r>
            <a:r>
              <a:rPr lang="en-GB" sz="3600" dirty="0">
                <a:solidFill>
                  <a:srgbClr val="78003F"/>
                </a:solidFill>
              </a:rPr>
              <a:t>bullying as a </a:t>
            </a:r>
            <a:r>
              <a:rPr lang="en-GB" sz="3600" noProof="0" dirty="0">
                <a:solidFill>
                  <a:srgbClr val="78003F"/>
                </a:solidFill>
              </a:rPr>
              <a:t>„whodunnit“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310512D-BFE6-8A66-1E3C-17AF91E2A92E}"/>
              </a:ext>
            </a:extLst>
          </p:cNvPr>
          <p:cNvSpPr txBox="1"/>
          <p:nvPr/>
        </p:nvSpPr>
        <p:spPr>
          <a:xfrm>
            <a:off x="353291" y="6317673"/>
            <a:ext cx="11378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/>
              <a:t>See, e.g., Søndergaard (201</a:t>
            </a:r>
            <a:r>
              <a:rPr lang="cs-CZ" noProof="0" dirty="0"/>
              <a:t>4</a:t>
            </a:r>
            <a:r>
              <a:rPr lang="en-GB" noProof="0" dirty="0"/>
              <a:t>), for a similar discussion</a:t>
            </a:r>
            <a:r>
              <a:rPr lang="cs-CZ" noProof="0" dirty="0"/>
              <a:t>.</a:t>
            </a:r>
            <a:endParaRPr lang="en-GB" noProof="0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645CF917-A8A2-C057-C2E7-D774D10571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8126" y="1911566"/>
            <a:ext cx="5360954" cy="38201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noProof="0" dirty="0"/>
              <a:t>Who was the </a:t>
            </a:r>
            <a:r>
              <a:rPr lang="en-GB" b="1" noProof="0" dirty="0"/>
              <a:t>victim</a:t>
            </a:r>
            <a:r>
              <a:rPr lang="en-GB" noProof="0" dirty="0"/>
              <a:t>? Who was the </a:t>
            </a:r>
            <a:r>
              <a:rPr lang="en-GB" b="1" noProof="0" dirty="0"/>
              <a:t>aggressor</a:t>
            </a:r>
            <a:r>
              <a:rPr lang="en-GB" noProof="0" dirty="0"/>
              <a:t>? What is </a:t>
            </a:r>
            <a:r>
              <a:rPr lang="en-GB" b="1" noProof="0" dirty="0"/>
              <a:t>wrong </a:t>
            </a:r>
            <a:r>
              <a:rPr lang="en-GB" noProof="0" dirty="0"/>
              <a:t>with them?</a:t>
            </a:r>
          </a:p>
          <a:p>
            <a:pPr marL="0" indent="0" algn="ctr">
              <a:buNone/>
            </a:pPr>
            <a:r>
              <a:rPr lang="en-GB" noProof="0" dirty="0"/>
              <a:t> </a:t>
            </a:r>
          </a:p>
          <a:p>
            <a:pPr marL="0" indent="0" algn="ctr">
              <a:buNone/>
            </a:pPr>
            <a:r>
              <a:rPr lang="en-GB" noProof="0" dirty="0"/>
              <a:t>Who is </a:t>
            </a:r>
            <a:r>
              <a:rPr lang="en-GB" b="1" noProof="0" dirty="0"/>
              <a:t>responsible</a:t>
            </a:r>
            <a:r>
              <a:rPr lang="en-GB" noProof="0" dirty="0"/>
              <a:t> for dealing with bullying?</a:t>
            </a:r>
          </a:p>
          <a:p>
            <a:pPr marL="0" indent="0" algn="ctr">
              <a:buNone/>
            </a:pPr>
            <a:endParaRPr lang="en-GB" noProof="0" dirty="0"/>
          </a:p>
          <a:p>
            <a:pPr marL="0" indent="0" algn="ctr">
              <a:buNone/>
            </a:pPr>
            <a:r>
              <a:rPr lang="en-GB" noProof="0" dirty="0"/>
              <a:t>What has </a:t>
            </a:r>
            <a:r>
              <a:rPr lang="en-GB" b="1" noProof="0" dirty="0"/>
              <a:t>just happened</a:t>
            </a:r>
            <a:r>
              <a:rPr lang="en-GB" noProof="0" dirty="0"/>
              <a:t>?</a:t>
            </a:r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A8DDA272-4C15-0A7C-32CF-2A42A578A1AD}"/>
              </a:ext>
            </a:extLst>
          </p:cNvPr>
          <p:cNvGrpSpPr/>
          <p:nvPr/>
        </p:nvGrpSpPr>
        <p:grpSpPr>
          <a:xfrm>
            <a:off x="659781" y="1994775"/>
            <a:ext cx="4521946" cy="3589051"/>
            <a:chOff x="313049" y="2205974"/>
            <a:chExt cx="4521946" cy="3589051"/>
          </a:xfrm>
        </p:grpSpPr>
        <p:grpSp>
          <p:nvGrpSpPr>
            <p:cNvPr id="15" name="Skupina 14">
              <a:extLst>
                <a:ext uri="{FF2B5EF4-FFF2-40B4-BE49-F238E27FC236}">
                  <a16:creationId xmlns:a16="http://schemas.microsoft.com/office/drawing/2014/main" id="{D19A0A5D-5092-66FD-3102-2F9F796B3DF5}"/>
                </a:ext>
              </a:extLst>
            </p:cNvPr>
            <p:cNvGrpSpPr/>
            <p:nvPr/>
          </p:nvGrpSpPr>
          <p:grpSpPr>
            <a:xfrm>
              <a:off x="828254" y="4198257"/>
              <a:ext cx="3609908" cy="1596768"/>
              <a:chOff x="384957" y="4326843"/>
              <a:chExt cx="3609908" cy="1596768"/>
            </a:xfrm>
          </p:grpSpPr>
          <p:grpSp>
            <p:nvGrpSpPr>
              <p:cNvPr id="47" name="Zástupný obsah 4" descr="Muž obrys">
                <a:extLst>
                  <a:ext uri="{FF2B5EF4-FFF2-40B4-BE49-F238E27FC236}">
                    <a16:creationId xmlns:a16="http://schemas.microsoft.com/office/drawing/2014/main" id="{13773605-82F1-3B96-FE1E-886F02189394}"/>
                  </a:ext>
                </a:extLst>
              </p:cNvPr>
              <p:cNvGrpSpPr/>
              <p:nvPr/>
            </p:nvGrpSpPr>
            <p:grpSpPr>
              <a:xfrm>
                <a:off x="384957" y="4339182"/>
                <a:ext cx="668922" cy="1584429"/>
                <a:chOff x="384957" y="4339182"/>
                <a:chExt cx="668922" cy="1584429"/>
              </a:xfrm>
              <a:solidFill>
                <a:srgbClr val="FF0000"/>
              </a:solidFill>
            </p:grpSpPr>
            <p:sp>
              <p:nvSpPr>
                <p:cNvPr id="66" name="Volný tvar: obrazec 65">
                  <a:extLst>
                    <a:ext uri="{FF2B5EF4-FFF2-40B4-BE49-F238E27FC236}">
                      <a16:creationId xmlns:a16="http://schemas.microsoft.com/office/drawing/2014/main" id="{AF4156FE-BD37-4BB0-EAC4-50D0B9718371}"/>
                    </a:ext>
                  </a:extLst>
                </p:cNvPr>
                <p:cNvSpPr/>
                <p:nvPr/>
              </p:nvSpPr>
              <p:spPr>
                <a:xfrm>
                  <a:off x="543402" y="4884930"/>
                  <a:ext cx="352095" cy="1038681"/>
                </a:xfrm>
                <a:custGeom>
                  <a:avLst/>
                  <a:gdLst>
                    <a:gd name="connsiteX0" fmla="*/ 330635 w 352095"/>
                    <a:gd name="connsiteY0" fmla="*/ 0 h 1038681"/>
                    <a:gd name="connsiteX1" fmla="*/ 330635 w 352095"/>
                    <a:gd name="connsiteY1" fmla="*/ 0 h 1038681"/>
                    <a:gd name="connsiteX2" fmla="*/ 313030 w 352095"/>
                    <a:gd name="connsiteY2" fmla="*/ 17605 h 1038681"/>
                    <a:gd name="connsiteX3" fmla="*/ 316886 w 352095"/>
                    <a:gd name="connsiteY3" fmla="*/ 1003472 h 1038681"/>
                    <a:gd name="connsiteX4" fmla="*/ 193652 w 352095"/>
                    <a:gd name="connsiteY4" fmla="*/ 1003472 h 1038681"/>
                    <a:gd name="connsiteX5" fmla="*/ 193652 w 352095"/>
                    <a:gd name="connsiteY5" fmla="*/ 404910 h 1038681"/>
                    <a:gd name="connsiteX6" fmla="*/ 158443 w 352095"/>
                    <a:gd name="connsiteY6" fmla="*/ 404910 h 1038681"/>
                    <a:gd name="connsiteX7" fmla="*/ 158443 w 352095"/>
                    <a:gd name="connsiteY7" fmla="*/ 1003472 h 1038681"/>
                    <a:gd name="connsiteX8" fmla="*/ 35210 w 352095"/>
                    <a:gd name="connsiteY8" fmla="*/ 1003472 h 1038681"/>
                    <a:gd name="connsiteX9" fmla="*/ 35210 w 352095"/>
                    <a:gd name="connsiteY9" fmla="*/ 17605 h 1038681"/>
                    <a:gd name="connsiteX10" fmla="*/ 17605 w 352095"/>
                    <a:gd name="connsiteY10" fmla="*/ 0 h 1038681"/>
                    <a:gd name="connsiteX11" fmla="*/ 0 w 352095"/>
                    <a:gd name="connsiteY11" fmla="*/ 17605 h 1038681"/>
                    <a:gd name="connsiteX12" fmla="*/ 0 w 352095"/>
                    <a:gd name="connsiteY12" fmla="*/ 1038682 h 1038681"/>
                    <a:gd name="connsiteX13" fmla="*/ 352095 w 352095"/>
                    <a:gd name="connsiteY13" fmla="*/ 1038682 h 1038681"/>
                    <a:gd name="connsiteX14" fmla="*/ 348170 w 352095"/>
                    <a:gd name="connsiteY14" fmla="*/ 17605 h 1038681"/>
                    <a:gd name="connsiteX15" fmla="*/ 330635 w 352095"/>
                    <a:gd name="connsiteY15" fmla="*/ 0 h 1038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52095" h="1038681">
                      <a:moveTo>
                        <a:pt x="330635" y="0"/>
                      </a:moveTo>
                      <a:lnTo>
                        <a:pt x="330635" y="0"/>
                      </a:lnTo>
                      <a:cubicBezTo>
                        <a:pt x="320912" y="0"/>
                        <a:pt x="313030" y="7882"/>
                        <a:pt x="313030" y="17605"/>
                      </a:cubicBezTo>
                      <a:lnTo>
                        <a:pt x="316886" y="1003472"/>
                      </a:lnTo>
                      <a:lnTo>
                        <a:pt x="193652" y="1003472"/>
                      </a:lnTo>
                      <a:lnTo>
                        <a:pt x="193652" y="404910"/>
                      </a:lnTo>
                      <a:lnTo>
                        <a:pt x="158443" y="404910"/>
                      </a:lnTo>
                      <a:lnTo>
                        <a:pt x="158443" y="1003472"/>
                      </a:lnTo>
                      <a:lnTo>
                        <a:pt x="35210" y="1003472"/>
                      </a:lnTo>
                      <a:lnTo>
                        <a:pt x="35210" y="17605"/>
                      </a:lnTo>
                      <a:cubicBezTo>
                        <a:pt x="35210" y="7882"/>
                        <a:pt x="27328" y="0"/>
                        <a:pt x="17605" y="0"/>
                      </a:cubicBezTo>
                      <a:cubicBezTo>
                        <a:pt x="7882" y="0"/>
                        <a:pt x="0" y="7882"/>
                        <a:pt x="0" y="17605"/>
                      </a:cubicBezTo>
                      <a:lnTo>
                        <a:pt x="0" y="1038682"/>
                      </a:lnTo>
                      <a:lnTo>
                        <a:pt x="352095" y="1038682"/>
                      </a:lnTo>
                      <a:lnTo>
                        <a:pt x="348170" y="17605"/>
                      </a:lnTo>
                      <a:cubicBezTo>
                        <a:pt x="348170" y="7910"/>
                        <a:pt x="340330" y="39"/>
                        <a:pt x="330635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75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cs-CZ"/>
                </a:p>
              </p:txBody>
            </p:sp>
            <p:sp>
              <p:nvSpPr>
                <p:cNvPr id="67" name="Volný tvar: obrazec 66">
                  <a:extLst>
                    <a:ext uri="{FF2B5EF4-FFF2-40B4-BE49-F238E27FC236}">
                      <a16:creationId xmlns:a16="http://schemas.microsoft.com/office/drawing/2014/main" id="{02C8E1D0-F53D-1C16-C8D3-20576F39E80F}"/>
                    </a:ext>
                  </a:extLst>
                </p:cNvPr>
                <p:cNvSpPr/>
                <p:nvPr/>
              </p:nvSpPr>
              <p:spPr>
                <a:xfrm>
                  <a:off x="578611" y="4339182"/>
                  <a:ext cx="281676" cy="281676"/>
                </a:xfrm>
                <a:custGeom>
                  <a:avLst/>
                  <a:gdLst>
                    <a:gd name="connsiteX0" fmla="*/ 140838 w 281676"/>
                    <a:gd name="connsiteY0" fmla="*/ 281676 h 281676"/>
                    <a:gd name="connsiteX1" fmla="*/ 281676 w 281676"/>
                    <a:gd name="connsiteY1" fmla="*/ 140838 h 281676"/>
                    <a:gd name="connsiteX2" fmla="*/ 140838 w 281676"/>
                    <a:gd name="connsiteY2" fmla="*/ 0 h 281676"/>
                    <a:gd name="connsiteX3" fmla="*/ 0 w 281676"/>
                    <a:gd name="connsiteY3" fmla="*/ 140838 h 281676"/>
                    <a:gd name="connsiteX4" fmla="*/ 140838 w 281676"/>
                    <a:gd name="connsiteY4" fmla="*/ 281676 h 281676"/>
                    <a:gd name="connsiteX5" fmla="*/ 140838 w 281676"/>
                    <a:gd name="connsiteY5" fmla="*/ 35210 h 281676"/>
                    <a:gd name="connsiteX6" fmla="*/ 246467 w 281676"/>
                    <a:gd name="connsiteY6" fmla="*/ 140838 h 281676"/>
                    <a:gd name="connsiteX7" fmla="*/ 140838 w 281676"/>
                    <a:gd name="connsiteY7" fmla="*/ 246467 h 281676"/>
                    <a:gd name="connsiteX8" fmla="*/ 35210 w 281676"/>
                    <a:gd name="connsiteY8" fmla="*/ 140838 h 281676"/>
                    <a:gd name="connsiteX9" fmla="*/ 140838 w 281676"/>
                    <a:gd name="connsiteY9" fmla="*/ 35210 h 281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1676" h="281676">
                      <a:moveTo>
                        <a:pt x="140838" y="281676"/>
                      </a:moveTo>
                      <a:cubicBezTo>
                        <a:pt x="218621" y="281676"/>
                        <a:pt x="281676" y="218621"/>
                        <a:pt x="281676" y="140838"/>
                      </a:cubicBezTo>
                      <a:cubicBezTo>
                        <a:pt x="281676" y="63055"/>
                        <a:pt x="218621" y="0"/>
                        <a:pt x="140838" y="0"/>
                      </a:cubicBezTo>
                      <a:cubicBezTo>
                        <a:pt x="63055" y="0"/>
                        <a:pt x="0" y="63055"/>
                        <a:pt x="0" y="140838"/>
                      </a:cubicBezTo>
                      <a:cubicBezTo>
                        <a:pt x="88" y="218584"/>
                        <a:pt x="63092" y="281588"/>
                        <a:pt x="140838" y="281676"/>
                      </a:cubicBezTo>
                      <a:close/>
                      <a:moveTo>
                        <a:pt x="140838" y="35210"/>
                      </a:moveTo>
                      <a:cubicBezTo>
                        <a:pt x="199175" y="35210"/>
                        <a:pt x="246467" y="82501"/>
                        <a:pt x="246467" y="140838"/>
                      </a:cubicBezTo>
                      <a:cubicBezTo>
                        <a:pt x="246467" y="199175"/>
                        <a:pt x="199175" y="246467"/>
                        <a:pt x="140838" y="246467"/>
                      </a:cubicBezTo>
                      <a:cubicBezTo>
                        <a:pt x="82501" y="246467"/>
                        <a:pt x="35210" y="199175"/>
                        <a:pt x="35210" y="140838"/>
                      </a:cubicBezTo>
                      <a:cubicBezTo>
                        <a:pt x="35268" y="82525"/>
                        <a:pt x="82526" y="35268"/>
                        <a:pt x="140838" y="3521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75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cs-CZ"/>
                </a:p>
              </p:txBody>
            </p:sp>
            <p:sp>
              <p:nvSpPr>
                <p:cNvPr id="68" name="Volný tvar: obrazec 67">
                  <a:extLst>
                    <a:ext uri="{FF2B5EF4-FFF2-40B4-BE49-F238E27FC236}">
                      <a16:creationId xmlns:a16="http://schemas.microsoft.com/office/drawing/2014/main" id="{679867F6-A246-D438-C3D4-ECEE5172D9EA}"/>
                    </a:ext>
                  </a:extLst>
                </p:cNvPr>
                <p:cNvSpPr/>
                <p:nvPr/>
              </p:nvSpPr>
              <p:spPr>
                <a:xfrm>
                  <a:off x="384957" y="4656066"/>
                  <a:ext cx="668922" cy="651378"/>
                </a:xfrm>
                <a:custGeom>
                  <a:avLst/>
                  <a:gdLst>
                    <a:gd name="connsiteX0" fmla="*/ 668227 w 668922"/>
                    <a:gd name="connsiteY0" fmla="*/ 558848 h 651378"/>
                    <a:gd name="connsiteX1" fmla="*/ 612895 w 668922"/>
                    <a:gd name="connsiteY1" fmla="*/ 166561 h 651378"/>
                    <a:gd name="connsiteX2" fmla="*/ 601135 w 668922"/>
                    <a:gd name="connsiteY2" fmla="*/ 128640 h 651378"/>
                    <a:gd name="connsiteX3" fmla="*/ 587333 w 668922"/>
                    <a:gd name="connsiteY3" fmla="*/ 108606 h 651378"/>
                    <a:gd name="connsiteX4" fmla="*/ 446758 w 668922"/>
                    <a:gd name="connsiteY4" fmla="*/ 18487 h 651378"/>
                    <a:gd name="connsiteX5" fmla="*/ 336253 w 668922"/>
                    <a:gd name="connsiteY5" fmla="*/ 2 h 651378"/>
                    <a:gd name="connsiteX6" fmla="*/ 332627 w 668922"/>
                    <a:gd name="connsiteY6" fmla="*/ 2 h 651378"/>
                    <a:gd name="connsiteX7" fmla="*/ 222438 w 668922"/>
                    <a:gd name="connsiteY7" fmla="*/ 18399 h 651378"/>
                    <a:gd name="connsiteX8" fmla="*/ 80984 w 668922"/>
                    <a:gd name="connsiteY8" fmla="*/ 109380 h 651378"/>
                    <a:gd name="connsiteX9" fmla="*/ 67869 w 668922"/>
                    <a:gd name="connsiteY9" fmla="*/ 128640 h 651378"/>
                    <a:gd name="connsiteX10" fmla="*/ 56109 w 668922"/>
                    <a:gd name="connsiteY10" fmla="*/ 166578 h 651378"/>
                    <a:gd name="connsiteX11" fmla="*/ 671 w 668922"/>
                    <a:gd name="connsiteY11" fmla="*/ 559658 h 651378"/>
                    <a:gd name="connsiteX12" fmla="*/ 45792 w 668922"/>
                    <a:gd name="connsiteY12" fmla="*/ 649970 h 651378"/>
                    <a:gd name="connsiteX13" fmla="*/ 52676 w 668922"/>
                    <a:gd name="connsiteY13" fmla="*/ 651378 h 651378"/>
                    <a:gd name="connsiteX14" fmla="*/ 70282 w 668922"/>
                    <a:gd name="connsiteY14" fmla="*/ 633775 h 651378"/>
                    <a:gd name="connsiteX15" fmla="*/ 59577 w 668922"/>
                    <a:gd name="connsiteY15" fmla="*/ 617577 h 651378"/>
                    <a:gd name="connsiteX16" fmla="*/ 35634 w 668922"/>
                    <a:gd name="connsiteY16" fmla="*/ 563759 h 651378"/>
                    <a:gd name="connsiteX17" fmla="*/ 90948 w 668922"/>
                    <a:gd name="connsiteY17" fmla="*/ 171508 h 651378"/>
                    <a:gd name="connsiteX18" fmla="*/ 98730 w 668922"/>
                    <a:gd name="connsiteY18" fmla="*/ 145558 h 651378"/>
                    <a:gd name="connsiteX19" fmla="*/ 107339 w 668922"/>
                    <a:gd name="connsiteY19" fmla="*/ 132689 h 651378"/>
                    <a:gd name="connsiteX20" fmla="*/ 233882 w 668922"/>
                    <a:gd name="connsiteY20" fmla="*/ 51707 h 651378"/>
                    <a:gd name="connsiteX21" fmla="*/ 330849 w 668922"/>
                    <a:gd name="connsiteY21" fmla="*/ 35211 h 651378"/>
                    <a:gd name="connsiteX22" fmla="*/ 332609 w 668922"/>
                    <a:gd name="connsiteY22" fmla="*/ 35211 h 651378"/>
                    <a:gd name="connsiteX23" fmla="*/ 334493 w 668922"/>
                    <a:gd name="connsiteY23" fmla="*/ 34824 h 651378"/>
                    <a:gd name="connsiteX24" fmla="*/ 336394 w 668922"/>
                    <a:gd name="connsiteY24" fmla="*/ 35211 h 651378"/>
                    <a:gd name="connsiteX25" fmla="*/ 336500 w 668922"/>
                    <a:gd name="connsiteY25" fmla="*/ 35211 h 651378"/>
                    <a:gd name="connsiteX26" fmla="*/ 435368 w 668922"/>
                    <a:gd name="connsiteY26" fmla="*/ 51813 h 651378"/>
                    <a:gd name="connsiteX27" fmla="*/ 560978 w 668922"/>
                    <a:gd name="connsiteY27" fmla="*/ 131914 h 651378"/>
                    <a:gd name="connsiteX28" fmla="*/ 570256 w 668922"/>
                    <a:gd name="connsiteY28" fmla="*/ 145558 h 651378"/>
                    <a:gd name="connsiteX29" fmla="*/ 578037 w 668922"/>
                    <a:gd name="connsiteY29" fmla="*/ 171490 h 651378"/>
                    <a:gd name="connsiteX30" fmla="*/ 633263 w 668922"/>
                    <a:gd name="connsiteY30" fmla="*/ 562950 h 651378"/>
                    <a:gd name="connsiteX31" fmla="*/ 609409 w 668922"/>
                    <a:gd name="connsiteY31" fmla="*/ 617524 h 651378"/>
                    <a:gd name="connsiteX32" fmla="*/ 599932 w 668922"/>
                    <a:gd name="connsiteY32" fmla="*/ 640548 h 651378"/>
                    <a:gd name="connsiteX33" fmla="*/ 616310 w 668922"/>
                    <a:gd name="connsiteY33" fmla="*/ 651378 h 651378"/>
                    <a:gd name="connsiteX34" fmla="*/ 623194 w 668922"/>
                    <a:gd name="connsiteY34" fmla="*/ 649970 h 651378"/>
                    <a:gd name="connsiteX35" fmla="*/ 668227 w 668922"/>
                    <a:gd name="connsiteY35" fmla="*/ 558848 h 651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668922" h="651378">
                      <a:moveTo>
                        <a:pt x="668227" y="558848"/>
                      </a:moveTo>
                      <a:lnTo>
                        <a:pt x="612895" y="166561"/>
                      </a:lnTo>
                      <a:cubicBezTo>
                        <a:pt x="611314" y="153311"/>
                        <a:pt x="607328" y="140460"/>
                        <a:pt x="601135" y="128640"/>
                      </a:cubicBezTo>
                      <a:cubicBezTo>
                        <a:pt x="597221" y="121514"/>
                        <a:pt x="592598" y="114801"/>
                        <a:pt x="587333" y="108606"/>
                      </a:cubicBezTo>
                      <a:cubicBezTo>
                        <a:pt x="548653" y="67398"/>
                        <a:pt x="500351" y="36433"/>
                        <a:pt x="446758" y="18487"/>
                      </a:cubicBezTo>
                      <a:cubicBezTo>
                        <a:pt x="411227" y="6144"/>
                        <a:pt x="373866" y="-105"/>
                        <a:pt x="336253" y="2"/>
                      </a:cubicBezTo>
                      <a:cubicBezTo>
                        <a:pt x="335095" y="495"/>
                        <a:pt x="333785" y="495"/>
                        <a:pt x="332627" y="2"/>
                      </a:cubicBezTo>
                      <a:cubicBezTo>
                        <a:pt x="295123" y="-125"/>
                        <a:pt x="257868" y="6097"/>
                        <a:pt x="222438" y="18399"/>
                      </a:cubicBezTo>
                      <a:cubicBezTo>
                        <a:pt x="168455" y="36493"/>
                        <a:pt x="119838" y="67764"/>
                        <a:pt x="80984" y="109380"/>
                      </a:cubicBezTo>
                      <a:cubicBezTo>
                        <a:pt x="75997" y="115359"/>
                        <a:pt x="71604" y="121809"/>
                        <a:pt x="67869" y="128640"/>
                      </a:cubicBezTo>
                      <a:cubicBezTo>
                        <a:pt x="61674" y="140465"/>
                        <a:pt x="57688" y="153322"/>
                        <a:pt x="56109" y="166578"/>
                      </a:cubicBezTo>
                      <a:lnTo>
                        <a:pt x="671" y="559658"/>
                      </a:lnTo>
                      <a:cubicBezTo>
                        <a:pt x="-4610" y="616187"/>
                        <a:pt x="22290" y="639971"/>
                        <a:pt x="45792" y="649970"/>
                      </a:cubicBezTo>
                      <a:cubicBezTo>
                        <a:pt x="47966" y="650903"/>
                        <a:pt x="50310" y="651382"/>
                        <a:pt x="52676" y="651378"/>
                      </a:cubicBezTo>
                      <a:cubicBezTo>
                        <a:pt x="62399" y="651378"/>
                        <a:pt x="70280" y="643499"/>
                        <a:pt x="70282" y="633775"/>
                      </a:cubicBezTo>
                      <a:cubicBezTo>
                        <a:pt x="70282" y="626718"/>
                        <a:pt x="66069" y="620343"/>
                        <a:pt x="59577" y="617577"/>
                      </a:cubicBezTo>
                      <a:cubicBezTo>
                        <a:pt x="47623" y="612490"/>
                        <a:pt x="32131" y="601293"/>
                        <a:pt x="35634" y="563759"/>
                      </a:cubicBezTo>
                      <a:lnTo>
                        <a:pt x="90948" y="171508"/>
                      </a:lnTo>
                      <a:cubicBezTo>
                        <a:pt x="91961" y="162460"/>
                        <a:pt x="94596" y="153670"/>
                        <a:pt x="98730" y="145558"/>
                      </a:cubicBezTo>
                      <a:cubicBezTo>
                        <a:pt x="101205" y="141016"/>
                        <a:pt x="104085" y="136710"/>
                        <a:pt x="107339" y="132689"/>
                      </a:cubicBezTo>
                      <a:cubicBezTo>
                        <a:pt x="142150" y="95619"/>
                        <a:pt x="185638" y="67789"/>
                        <a:pt x="233882" y="51707"/>
                      </a:cubicBezTo>
                      <a:cubicBezTo>
                        <a:pt x="265040" y="40769"/>
                        <a:pt x="297826" y="35192"/>
                        <a:pt x="330849" y="35211"/>
                      </a:cubicBezTo>
                      <a:cubicBezTo>
                        <a:pt x="331430" y="35211"/>
                        <a:pt x="332011" y="35211"/>
                        <a:pt x="332609" y="35211"/>
                      </a:cubicBezTo>
                      <a:cubicBezTo>
                        <a:pt x="333243" y="35118"/>
                        <a:pt x="333873" y="34988"/>
                        <a:pt x="334493" y="34824"/>
                      </a:cubicBezTo>
                      <a:cubicBezTo>
                        <a:pt x="335120" y="34988"/>
                        <a:pt x="335753" y="35118"/>
                        <a:pt x="336394" y="35211"/>
                      </a:cubicBezTo>
                      <a:lnTo>
                        <a:pt x="336500" y="35211"/>
                      </a:lnTo>
                      <a:cubicBezTo>
                        <a:pt x="370164" y="35049"/>
                        <a:pt x="403604" y="40664"/>
                        <a:pt x="435368" y="51813"/>
                      </a:cubicBezTo>
                      <a:cubicBezTo>
                        <a:pt x="483200" y="67752"/>
                        <a:pt x="526350" y="95270"/>
                        <a:pt x="560978" y="131914"/>
                      </a:cubicBezTo>
                      <a:cubicBezTo>
                        <a:pt x="564501" y="136154"/>
                        <a:pt x="567608" y="140722"/>
                        <a:pt x="570256" y="145558"/>
                      </a:cubicBezTo>
                      <a:cubicBezTo>
                        <a:pt x="574388" y="153663"/>
                        <a:pt x="577023" y="162448"/>
                        <a:pt x="578037" y="171490"/>
                      </a:cubicBezTo>
                      <a:lnTo>
                        <a:pt x="633263" y="562950"/>
                      </a:lnTo>
                      <a:cubicBezTo>
                        <a:pt x="636784" y="601293"/>
                        <a:pt x="621363" y="612490"/>
                        <a:pt x="609409" y="617524"/>
                      </a:cubicBezTo>
                      <a:cubicBezTo>
                        <a:pt x="600434" y="621266"/>
                        <a:pt x="596191" y="631573"/>
                        <a:pt x="599932" y="640548"/>
                      </a:cubicBezTo>
                      <a:cubicBezTo>
                        <a:pt x="602684" y="647150"/>
                        <a:pt x="609157" y="651429"/>
                        <a:pt x="616310" y="651378"/>
                      </a:cubicBezTo>
                      <a:cubicBezTo>
                        <a:pt x="618676" y="651382"/>
                        <a:pt x="621019" y="650903"/>
                        <a:pt x="623194" y="649970"/>
                      </a:cubicBezTo>
                      <a:cubicBezTo>
                        <a:pt x="646696" y="639971"/>
                        <a:pt x="673614" y="616169"/>
                        <a:pt x="668227" y="55884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75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cs-CZ"/>
                </a:p>
              </p:txBody>
            </p:sp>
          </p:grpSp>
          <p:grpSp>
            <p:nvGrpSpPr>
              <p:cNvPr id="48" name="Zástupný obsah 4" descr="Muž obrys">
                <a:extLst>
                  <a:ext uri="{FF2B5EF4-FFF2-40B4-BE49-F238E27FC236}">
                    <a16:creationId xmlns:a16="http://schemas.microsoft.com/office/drawing/2014/main" id="{933BC02A-1B52-39D6-B3D4-D56E10D42593}"/>
                  </a:ext>
                </a:extLst>
              </p:cNvPr>
              <p:cNvGrpSpPr/>
              <p:nvPr/>
            </p:nvGrpSpPr>
            <p:grpSpPr>
              <a:xfrm>
                <a:off x="2582012" y="4326843"/>
                <a:ext cx="668922" cy="1584429"/>
                <a:chOff x="2582012" y="4326843"/>
                <a:chExt cx="668922" cy="1584429"/>
              </a:xfrm>
              <a:solidFill>
                <a:srgbClr val="000000"/>
              </a:solidFill>
            </p:grpSpPr>
            <p:sp>
              <p:nvSpPr>
                <p:cNvPr id="63" name="Volný tvar: obrazec 62">
                  <a:extLst>
                    <a:ext uri="{FF2B5EF4-FFF2-40B4-BE49-F238E27FC236}">
                      <a16:creationId xmlns:a16="http://schemas.microsoft.com/office/drawing/2014/main" id="{D6EBAA86-106C-39F5-D3AC-9B2FD6B7D1A0}"/>
                    </a:ext>
                  </a:extLst>
                </p:cNvPr>
                <p:cNvSpPr/>
                <p:nvPr/>
              </p:nvSpPr>
              <p:spPr>
                <a:xfrm>
                  <a:off x="2740457" y="4872591"/>
                  <a:ext cx="352095" cy="1038681"/>
                </a:xfrm>
                <a:custGeom>
                  <a:avLst/>
                  <a:gdLst>
                    <a:gd name="connsiteX0" fmla="*/ 330635 w 352095"/>
                    <a:gd name="connsiteY0" fmla="*/ 0 h 1038681"/>
                    <a:gd name="connsiteX1" fmla="*/ 330635 w 352095"/>
                    <a:gd name="connsiteY1" fmla="*/ 0 h 1038681"/>
                    <a:gd name="connsiteX2" fmla="*/ 313030 w 352095"/>
                    <a:gd name="connsiteY2" fmla="*/ 17605 h 1038681"/>
                    <a:gd name="connsiteX3" fmla="*/ 316886 w 352095"/>
                    <a:gd name="connsiteY3" fmla="*/ 1003472 h 1038681"/>
                    <a:gd name="connsiteX4" fmla="*/ 193652 w 352095"/>
                    <a:gd name="connsiteY4" fmla="*/ 1003472 h 1038681"/>
                    <a:gd name="connsiteX5" fmla="*/ 193652 w 352095"/>
                    <a:gd name="connsiteY5" fmla="*/ 404910 h 1038681"/>
                    <a:gd name="connsiteX6" fmla="*/ 158443 w 352095"/>
                    <a:gd name="connsiteY6" fmla="*/ 404910 h 1038681"/>
                    <a:gd name="connsiteX7" fmla="*/ 158443 w 352095"/>
                    <a:gd name="connsiteY7" fmla="*/ 1003472 h 1038681"/>
                    <a:gd name="connsiteX8" fmla="*/ 35210 w 352095"/>
                    <a:gd name="connsiteY8" fmla="*/ 1003472 h 1038681"/>
                    <a:gd name="connsiteX9" fmla="*/ 35210 w 352095"/>
                    <a:gd name="connsiteY9" fmla="*/ 17605 h 1038681"/>
                    <a:gd name="connsiteX10" fmla="*/ 17605 w 352095"/>
                    <a:gd name="connsiteY10" fmla="*/ 0 h 1038681"/>
                    <a:gd name="connsiteX11" fmla="*/ 0 w 352095"/>
                    <a:gd name="connsiteY11" fmla="*/ 17605 h 1038681"/>
                    <a:gd name="connsiteX12" fmla="*/ 0 w 352095"/>
                    <a:gd name="connsiteY12" fmla="*/ 1038682 h 1038681"/>
                    <a:gd name="connsiteX13" fmla="*/ 352095 w 352095"/>
                    <a:gd name="connsiteY13" fmla="*/ 1038682 h 1038681"/>
                    <a:gd name="connsiteX14" fmla="*/ 348170 w 352095"/>
                    <a:gd name="connsiteY14" fmla="*/ 17605 h 1038681"/>
                    <a:gd name="connsiteX15" fmla="*/ 330635 w 352095"/>
                    <a:gd name="connsiteY15" fmla="*/ 0 h 1038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52095" h="1038681">
                      <a:moveTo>
                        <a:pt x="330635" y="0"/>
                      </a:moveTo>
                      <a:lnTo>
                        <a:pt x="330635" y="0"/>
                      </a:lnTo>
                      <a:cubicBezTo>
                        <a:pt x="320912" y="0"/>
                        <a:pt x="313030" y="7882"/>
                        <a:pt x="313030" y="17605"/>
                      </a:cubicBezTo>
                      <a:lnTo>
                        <a:pt x="316886" y="1003472"/>
                      </a:lnTo>
                      <a:lnTo>
                        <a:pt x="193652" y="1003472"/>
                      </a:lnTo>
                      <a:lnTo>
                        <a:pt x="193652" y="404910"/>
                      </a:lnTo>
                      <a:lnTo>
                        <a:pt x="158443" y="404910"/>
                      </a:lnTo>
                      <a:lnTo>
                        <a:pt x="158443" y="1003472"/>
                      </a:lnTo>
                      <a:lnTo>
                        <a:pt x="35210" y="1003472"/>
                      </a:lnTo>
                      <a:lnTo>
                        <a:pt x="35210" y="17605"/>
                      </a:lnTo>
                      <a:cubicBezTo>
                        <a:pt x="35210" y="7882"/>
                        <a:pt x="27328" y="0"/>
                        <a:pt x="17605" y="0"/>
                      </a:cubicBezTo>
                      <a:cubicBezTo>
                        <a:pt x="7882" y="0"/>
                        <a:pt x="0" y="7882"/>
                        <a:pt x="0" y="17605"/>
                      </a:cubicBezTo>
                      <a:lnTo>
                        <a:pt x="0" y="1038682"/>
                      </a:lnTo>
                      <a:lnTo>
                        <a:pt x="352095" y="1038682"/>
                      </a:lnTo>
                      <a:lnTo>
                        <a:pt x="348170" y="17605"/>
                      </a:lnTo>
                      <a:cubicBezTo>
                        <a:pt x="348170" y="7910"/>
                        <a:pt x="340330" y="39"/>
                        <a:pt x="33063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75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cs-CZ"/>
                </a:p>
              </p:txBody>
            </p:sp>
            <p:sp>
              <p:nvSpPr>
                <p:cNvPr id="64" name="Volný tvar: obrazec 63">
                  <a:extLst>
                    <a:ext uri="{FF2B5EF4-FFF2-40B4-BE49-F238E27FC236}">
                      <a16:creationId xmlns:a16="http://schemas.microsoft.com/office/drawing/2014/main" id="{435E1237-8EC3-D5F8-D5B6-055D2A5C1335}"/>
                    </a:ext>
                  </a:extLst>
                </p:cNvPr>
                <p:cNvSpPr/>
                <p:nvPr/>
              </p:nvSpPr>
              <p:spPr>
                <a:xfrm>
                  <a:off x="2775666" y="4326843"/>
                  <a:ext cx="281676" cy="281676"/>
                </a:xfrm>
                <a:custGeom>
                  <a:avLst/>
                  <a:gdLst>
                    <a:gd name="connsiteX0" fmla="*/ 140838 w 281676"/>
                    <a:gd name="connsiteY0" fmla="*/ 281676 h 281676"/>
                    <a:gd name="connsiteX1" fmla="*/ 281676 w 281676"/>
                    <a:gd name="connsiteY1" fmla="*/ 140838 h 281676"/>
                    <a:gd name="connsiteX2" fmla="*/ 140838 w 281676"/>
                    <a:gd name="connsiteY2" fmla="*/ 0 h 281676"/>
                    <a:gd name="connsiteX3" fmla="*/ 0 w 281676"/>
                    <a:gd name="connsiteY3" fmla="*/ 140838 h 281676"/>
                    <a:gd name="connsiteX4" fmla="*/ 140838 w 281676"/>
                    <a:gd name="connsiteY4" fmla="*/ 281676 h 281676"/>
                    <a:gd name="connsiteX5" fmla="*/ 140838 w 281676"/>
                    <a:gd name="connsiteY5" fmla="*/ 35210 h 281676"/>
                    <a:gd name="connsiteX6" fmla="*/ 246467 w 281676"/>
                    <a:gd name="connsiteY6" fmla="*/ 140838 h 281676"/>
                    <a:gd name="connsiteX7" fmla="*/ 140838 w 281676"/>
                    <a:gd name="connsiteY7" fmla="*/ 246467 h 281676"/>
                    <a:gd name="connsiteX8" fmla="*/ 35210 w 281676"/>
                    <a:gd name="connsiteY8" fmla="*/ 140838 h 281676"/>
                    <a:gd name="connsiteX9" fmla="*/ 140838 w 281676"/>
                    <a:gd name="connsiteY9" fmla="*/ 35210 h 281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1676" h="281676">
                      <a:moveTo>
                        <a:pt x="140838" y="281676"/>
                      </a:moveTo>
                      <a:cubicBezTo>
                        <a:pt x="218621" y="281676"/>
                        <a:pt x="281676" y="218621"/>
                        <a:pt x="281676" y="140838"/>
                      </a:cubicBezTo>
                      <a:cubicBezTo>
                        <a:pt x="281676" y="63055"/>
                        <a:pt x="218621" y="0"/>
                        <a:pt x="140838" y="0"/>
                      </a:cubicBezTo>
                      <a:cubicBezTo>
                        <a:pt x="63055" y="0"/>
                        <a:pt x="0" y="63055"/>
                        <a:pt x="0" y="140838"/>
                      </a:cubicBezTo>
                      <a:cubicBezTo>
                        <a:pt x="88" y="218584"/>
                        <a:pt x="63092" y="281588"/>
                        <a:pt x="140838" y="281676"/>
                      </a:cubicBezTo>
                      <a:close/>
                      <a:moveTo>
                        <a:pt x="140838" y="35210"/>
                      </a:moveTo>
                      <a:cubicBezTo>
                        <a:pt x="199175" y="35210"/>
                        <a:pt x="246467" y="82501"/>
                        <a:pt x="246467" y="140838"/>
                      </a:cubicBezTo>
                      <a:cubicBezTo>
                        <a:pt x="246467" y="199175"/>
                        <a:pt x="199175" y="246467"/>
                        <a:pt x="140838" y="246467"/>
                      </a:cubicBezTo>
                      <a:cubicBezTo>
                        <a:pt x="82501" y="246467"/>
                        <a:pt x="35210" y="199175"/>
                        <a:pt x="35210" y="140838"/>
                      </a:cubicBezTo>
                      <a:cubicBezTo>
                        <a:pt x="35268" y="82525"/>
                        <a:pt x="82526" y="35268"/>
                        <a:pt x="140838" y="3521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75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cs-CZ"/>
                </a:p>
              </p:txBody>
            </p:sp>
            <p:sp>
              <p:nvSpPr>
                <p:cNvPr id="65" name="Volný tvar: obrazec 64">
                  <a:extLst>
                    <a:ext uri="{FF2B5EF4-FFF2-40B4-BE49-F238E27FC236}">
                      <a16:creationId xmlns:a16="http://schemas.microsoft.com/office/drawing/2014/main" id="{506C3E80-0D29-F426-A144-17D81A797005}"/>
                    </a:ext>
                  </a:extLst>
                </p:cNvPr>
                <p:cNvSpPr/>
                <p:nvPr/>
              </p:nvSpPr>
              <p:spPr>
                <a:xfrm>
                  <a:off x="2582012" y="4643727"/>
                  <a:ext cx="668922" cy="651378"/>
                </a:xfrm>
                <a:custGeom>
                  <a:avLst/>
                  <a:gdLst>
                    <a:gd name="connsiteX0" fmla="*/ 668227 w 668922"/>
                    <a:gd name="connsiteY0" fmla="*/ 558848 h 651378"/>
                    <a:gd name="connsiteX1" fmla="*/ 612895 w 668922"/>
                    <a:gd name="connsiteY1" fmla="*/ 166561 h 651378"/>
                    <a:gd name="connsiteX2" fmla="*/ 601135 w 668922"/>
                    <a:gd name="connsiteY2" fmla="*/ 128640 h 651378"/>
                    <a:gd name="connsiteX3" fmla="*/ 587333 w 668922"/>
                    <a:gd name="connsiteY3" fmla="*/ 108606 h 651378"/>
                    <a:gd name="connsiteX4" fmla="*/ 446758 w 668922"/>
                    <a:gd name="connsiteY4" fmla="*/ 18487 h 651378"/>
                    <a:gd name="connsiteX5" fmla="*/ 336253 w 668922"/>
                    <a:gd name="connsiteY5" fmla="*/ 2 h 651378"/>
                    <a:gd name="connsiteX6" fmla="*/ 332627 w 668922"/>
                    <a:gd name="connsiteY6" fmla="*/ 2 h 651378"/>
                    <a:gd name="connsiteX7" fmla="*/ 222438 w 668922"/>
                    <a:gd name="connsiteY7" fmla="*/ 18399 h 651378"/>
                    <a:gd name="connsiteX8" fmla="*/ 80984 w 668922"/>
                    <a:gd name="connsiteY8" fmla="*/ 109380 h 651378"/>
                    <a:gd name="connsiteX9" fmla="*/ 67869 w 668922"/>
                    <a:gd name="connsiteY9" fmla="*/ 128640 h 651378"/>
                    <a:gd name="connsiteX10" fmla="*/ 56109 w 668922"/>
                    <a:gd name="connsiteY10" fmla="*/ 166578 h 651378"/>
                    <a:gd name="connsiteX11" fmla="*/ 671 w 668922"/>
                    <a:gd name="connsiteY11" fmla="*/ 559658 h 651378"/>
                    <a:gd name="connsiteX12" fmla="*/ 45792 w 668922"/>
                    <a:gd name="connsiteY12" fmla="*/ 649970 h 651378"/>
                    <a:gd name="connsiteX13" fmla="*/ 52676 w 668922"/>
                    <a:gd name="connsiteY13" fmla="*/ 651378 h 651378"/>
                    <a:gd name="connsiteX14" fmla="*/ 70282 w 668922"/>
                    <a:gd name="connsiteY14" fmla="*/ 633775 h 651378"/>
                    <a:gd name="connsiteX15" fmla="*/ 59577 w 668922"/>
                    <a:gd name="connsiteY15" fmla="*/ 617577 h 651378"/>
                    <a:gd name="connsiteX16" fmla="*/ 35634 w 668922"/>
                    <a:gd name="connsiteY16" fmla="*/ 563759 h 651378"/>
                    <a:gd name="connsiteX17" fmla="*/ 90948 w 668922"/>
                    <a:gd name="connsiteY17" fmla="*/ 171508 h 651378"/>
                    <a:gd name="connsiteX18" fmla="*/ 98730 w 668922"/>
                    <a:gd name="connsiteY18" fmla="*/ 145558 h 651378"/>
                    <a:gd name="connsiteX19" fmla="*/ 107339 w 668922"/>
                    <a:gd name="connsiteY19" fmla="*/ 132689 h 651378"/>
                    <a:gd name="connsiteX20" fmla="*/ 233882 w 668922"/>
                    <a:gd name="connsiteY20" fmla="*/ 51707 h 651378"/>
                    <a:gd name="connsiteX21" fmla="*/ 330849 w 668922"/>
                    <a:gd name="connsiteY21" fmla="*/ 35211 h 651378"/>
                    <a:gd name="connsiteX22" fmla="*/ 332609 w 668922"/>
                    <a:gd name="connsiteY22" fmla="*/ 35211 h 651378"/>
                    <a:gd name="connsiteX23" fmla="*/ 334493 w 668922"/>
                    <a:gd name="connsiteY23" fmla="*/ 34824 h 651378"/>
                    <a:gd name="connsiteX24" fmla="*/ 336394 w 668922"/>
                    <a:gd name="connsiteY24" fmla="*/ 35211 h 651378"/>
                    <a:gd name="connsiteX25" fmla="*/ 336500 w 668922"/>
                    <a:gd name="connsiteY25" fmla="*/ 35211 h 651378"/>
                    <a:gd name="connsiteX26" fmla="*/ 435368 w 668922"/>
                    <a:gd name="connsiteY26" fmla="*/ 51813 h 651378"/>
                    <a:gd name="connsiteX27" fmla="*/ 560978 w 668922"/>
                    <a:gd name="connsiteY27" fmla="*/ 131914 h 651378"/>
                    <a:gd name="connsiteX28" fmla="*/ 570256 w 668922"/>
                    <a:gd name="connsiteY28" fmla="*/ 145558 h 651378"/>
                    <a:gd name="connsiteX29" fmla="*/ 578037 w 668922"/>
                    <a:gd name="connsiteY29" fmla="*/ 171490 h 651378"/>
                    <a:gd name="connsiteX30" fmla="*/ 633263 w 668922"/>
                    <a:gd name="connsiteY30" fmla="*/ 562950 h 651378"/>
                    <a:gd name="connsiteX31" fmla="*/ 609409 w 668922"/>
                    <a:gd name="connsiteY31" fmla="*/ 617524 h 651378"/>
                    <a:gd name="connsiteX32" fmla="*/ 599932 w 668922"/>
                    <a:gd name="connsiteY32" fmla="*/ 640548 h 651378"/>
                    <a:gd name="connsiteX33" fmla="*/ 616310 w 668922"/>
                    <a:gd name="connsiteY33" fmla="*/ 651378 h 651378"/>
                    <a:gd name="connsiteX34" fmla="*/ 623194 w 668922"/>
                    <a:gd name="connsiteY34" fmla="*/ 649970 h 651378"/>
                    <a:gd name="connsiteX35" fmla="*/ 668227 w 668922"/>
                    <a:gd name="connsiteY35" fmla="*/ 558848 h 651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668922" h="651378">
                      <a:moveTo>
                        <a:pt x="668227" y="558848"/>
                      </a:moveTo>
                      <a:lnTo>
                        <a:pt x="612895" y="166561"/>
                      </a:lnTo>
                      <a:cubicBezTo>
                        <a:pt x="611314" y="153311"/>
                        <a:pt x="607328" y="140460"/>
                        <a:pt x="601135" y="128640"/>
                      </a:cubicBezTo>
                      <a:cubicBezTo>
                        <a:pt x="597221" y="121514"/>
                        <a:pt x="592598" y="114801"/>
                        <a:pt x="587333" y="108606"/>
                      </a:cubicBezTo>
                      <a:cubicBezTo>
                        <a:pt x="548653" y="67398"/>
                        <a:pt x="500351" y="36433"/>
                        <a:pt x="446758" y="18487"/>
                      </a:cubicBezTo>
                      <a:cubicBezTo>
                        <a:pt x="411227" y="6144"/>
                        <a:pt x="373866" y="-105"/>
                        <a:pt x="336253" y="2"/>
                      </a:cubicBezTo>
                      <a:cubicBezTo>
                        <a:pt x="335095" y="495"/>
                        <a:pt x="333785" y="495"/>
                        <a:pt x="332627" y="2"/>
                      </a:cubicBezTo>
                      <a:cubicBezTo>
                        <a:pt x="295123" y="-125"/>
                        <a:pt x="257868" y="6097"/>
                        <a:pt x="222438" y="18399"/>
                      </a:cubicBezTo>
                      <a:cubicBezTo>
                        <a:pt x="168455" y="36493"/>
                        <a:pt x="119838" y="67764"/>
                        <a:pt x="80984" y="109380"/>
                      </a:cubicBezTo>
                      <a:cubicBezTo>
                        <a:pt x="75997" y="115359"/>
                        <a:pt x="71604" y="121809"/>
                        <a:pt x="67869" y="128640"/>
                      </a:cubicBezTo>
                      <a:cubicBezTo>
                        <a:pt x="61674" y="140465"/>
                        <a:pt x="57688" y="153322"/>
                        <a:pt x="56109" y="166578"/>
                      </a:cubicBezTo>
                      <a:lnTo>
                        <a:pt x="671" y="559658"/>
                      </a:lnTo>
                      <a:cubicBezTo>
                        <a:pt x="-4610" y="616187"/>
                        <a:pt x="22290" y="639971"/>
                        <a:pt x="45792" y="649970"/>
                      </a:cubicBezTo>
                      <a:cubicBezTo>
                        <a:pt x="47966" y="650903"/>
                        <a:pt x="50310" y="651382"/>
                        <a:pt x="52676" y="651378"/>
                      </a:cubicBezTo>
                      <a:cubicBezTo>
                        <a:pt x="62399" y="651378"/>
                        <a:pt x="70280" y="643499"/>
                        <a:pt x="70282" y="633775"/>
                      </a:cubicBezTo>
                      <a:cubicBezTo>
                        <a:pt x="70282" y="626718"/>
                        <a:pt x="66069" y="620343"/>
                        <a:pt x="59577" y="617577"/>
                      </a:cubicBezTo>
                      <a:cubicBezTo>
                        <a:pt x="47623" y="612490"/>
                        <a:pt x="32131" y="601293"/>
                        <a:pt x="35634" y="563759"/>
                      </a:cubicBezTo>
                      <a:lnTo>
                        <a:pt x="90948" y="171508"/>
                      </a:lnTo>
                      <a:cubicBezTo>
                        <a:pt x="91961" y="162460"/>
                        <a:pt x="94596" y="153670"/>
                        <a:pt x="98730" y="145558"/>
                      </a:cubicBezTo>
                      <a:cubicBezTo>
                        <a:pt x="101205" y="141016"/>
                        <a:pt x="104085" y="136710"/>
                        <a:pt x="107339" y="132689"/>
                      </a:cubicBezTo>
                      <a:cubicBezTo>
                        <a:pt x="142150" y="95619"/>
                        <a:pt x="185638" y="67789"/>
                        <a:pt x="233882" y="51707"/>
                      </a:cubicBezTo>
                      <a:cubicBezTo>
                        <a:pt x="265040" y="40769"/>
                        <a:pt x="297826" y="35192"/>
                        <a:pt x="330849" y="35211"/>
                      </a:cubicBezTo>
                      <a:cubicBezTo>
                        <a:pt x="331430" y="35211"/>
                        <a:pt x="332011" y="35211"/>
                        <a:pt x="332609" y="35211"/>
                      </a:cubicBezTo>
                      <a:cubicBezTo>
                        <a:pt x="333243" y="35118"/>
                        <a:pt x="333873" y="34988"/>
                        <a:pt x="334493" y="34824"/>
                      </a:cubicBezTo>
                      <a:cubicBezTo>
                        <a:pt x="335120" y="34988"/>
                        <a:pt x="335753" y="35118"/>
                        <a:pt x="336394" y="35211"/>
                      </a:cubicBezTo>
                      <a:lnTo>
                        <a:pt x="336500" y="35211"/>
                      </a:lnTo>
                      <a:cubicBezTo>
                        <a:pt x="370164" y="35049"/>
                        <a:pt x="403604" y="40664"/>
                        <a:pt x="435368" y="51813"/>
                      </a:cubicBezTo>
                      <a:cubicBezTo>
                        <a:pt x="483200" y="67752"/>
                        <a:pt x="526350" y="95270"/>
                        <a:pt x="560978" y="131914"/>
                      </a:cubicBezTo>
                      <a:cubicBezTo>
                        <a:pt x="564501" y="136154"/>
                        <a:pt x="567608" y="140722"/>
                        <a:pt x="570256" y="145558"/>
                      </a:cubicBezTo>
                      <a:cubicBezTo>
                        <a:pt x="574388" y="153663"/>
                        <a:pt x="577023" y="162448"/>
                        <a:pt x="578037" y="171490"/>
                      </a:cubicBezTo>
                      <a:lnTo>
                        <a:pt x="633263" y="562950"/>
                      </a:lnTo>
                      <a:cubicBezTo>
                        <a:pt x="636784" y="601293"/>
                        <a:pt x="621363" y="612490"/>
                        <a:pt x="609409" y="617524"/>
                      </a:cubicBezTo>
                      <a:cubicBezTo>
                        <a:pt x="600434" y="621266"/>
                        <a:pt x="596191" y="631573"/>
                        <a:pt x="599932" y="640548"/>
                      </a:cubicBezTo>
                      <a:cubicBezTo>
                        <a:pt x="602684" y="647150"/>
                        <a:pt x="609157" y="651429"/>
                        <a:pt x="616310" y="651378"/>
                      </a:cubicBezTo>
                      <a:cubicBezTo>
                        <a:pt x="618676" y="651382"/>
                        <a:pt x="621019" y="650903"/>
                        <a:pt x="623194" y="649970"/>
                      </a:cubicBezTo>
                      <a:cubicBezTo>
                        <a:pt x="646696" y="639971"/>
                        <a:pt x="673614" y="616169"/>
                        <a:pt x="668227" y="55884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75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cs-CZ"/>
                </a:p>
              </p:txBody>
            </p:sp>
          </p:grpSp>
          <p:grpSp>
            <p:nvGrpSpPr>
              <p:cNvPr id="51" name="Zástupný obsah 4" descr="Muž obrys">
                <a:extLst>
                  <a:ext uri="{FF2B5EF4-FFF2-40B4-BE49-F238E27FC236}">
                    <a16:creationId xmlns:a16="http://schemas.microsoft.com/office/drawing/2014/main" id="{20D9B7B9-1E95-049C-9DC4-EA19217E753B}"/>
                  </a:ext>
                </a:extLst>
              </p:cNvPr>
              <p:cNvGrpSpPr/>
              <p:nvPr/>
            </p:nvGrpSpPr>
            <p:grpSpPr>
              <a:xfrm>
                <a:off x="1835252" y="4326843"/>
                <a:ext cx="668922" cy="1584429"/>
                <a:chOff x="1835252" y="4326843"/>
                <a:chExt cx="668922" cy="1584429"/>
              </a:xfrm>
              <a:solidFill>
                <a:srgbClr val="00B050"/>
              </a:solidFill>
            </p:grpSpPr>
            <p:sp>
              <p:nvSpPr>
                <p:cNvPr id="60" name="Volný tvar: obrazec 59">
                  <a:extLst>
                    <a:ext uri="{FF2B5EF4-FFF2-40B4-BE49-F238E27FC236}">
                      <a16:creationId xmlns:a16="http://schemas.microsoft.com/office/drawing/2014/main" id="{35FC3771-48AC-DEB5-C68F-9481916044B4}"/>
                    </a:ext>
                  </a:extLst>
                </p:cNvPr>
                <p:cNvSpPr/>
                <p:nvPr/>
              </p:nvSpPr>
              <p:spPr>
                <a:xfrm>
                  <a:off x="1993697" y="4872591"/>
                  <a:ext cx="352095" cy="1038681"/>
                </a:xfrm>
                <a:custGeom>
                  <a:avLst/>
                  <a:gdLst>
                    <a:gd name="connsiteX0" fmla="*/ 330635 w 352095"/>
                    <a:gd name="connsiteY0" fmla="*/ 0 h 1038681"/>
                    <a:gd name="connsiteX1" fmla="*/ 330635 w 352095"/>
                    <a:gd name="connsiteY1" fmla="*/ 0 h 1038681"/>
                    <a:gd name="connsiteX2" fmla="*/ 313030 w 352095"/>
                    <a:gd name="connsiteY2" fmla="*/ 17605 h 1038681"/>
                    <a:gd name="connsiteX3" fmla="*/ 316886 w 352095"/>
                    <a:gd name="connsiteY3" fmla="*/ 1003472 h 1038681"/>
                    <a:gd name="connsiteX4" fmla="*/ 193652 w 352095"/>
                    <a:gd name="connsiteY4" fmla="*/ 1003472 h 1038681"/>
                    <a:gd name="connsiteX5" fmla="*/ 193652 w 352095"/>
                    <a:gd name="connsiteY5" fmla="*/ 404910 h 1038681"/>
                    <a:gd name="connsiteX6" fmla="*/ 158443 w 352095"/>
                    <a:gd name="connsiteY6" fmla="*/ 404910 h 1038681"/>
                    <a:gd name="connsiteX7" fmla="*/ 158443 w 352095"/>
                    <a:gd name="connsiteY7" fmla="*/ 1003472 h 1038681"/>
                    <a:gd name="connsiteX8" fmla="*/ 35210 w 352095"/>
                    <a:gd name="connsiteY8" fmla="*/ 1003472 h 1038681"/>
                    <a:gd name="connsiteX9" fmla="*/ 35210 w 352095"/>
                    <a:gd name="connsiteY9" fmla="*/ 17605 h 1038681"/>
                    <a:gd name="connsiteX10" fmla="*/ 17605 w 352095"/>
                    <a:gd name="connsiteY10" fmla="*/ 0 h 1038681"/>
                    <a:gd name="connsiteX11" fmla="*/ 0 w 352095"/>
                    <a:gd name="connsiteY11" fmla="*/ 17605 h 1038681"/>
                    <a:gd name="connsiteX12" fmla="*/ 0 w 352095"/>
                    <a:gd name="connsiteY12" fmla="*/ 1038682 h 1038681"/>
                    <a:gd name="connsiteX13" fmla="*/ 352095 w 352095"/>
                    <a:gd name="connsiteY13" fmla="*/ 1038682 h 1038681"/>
                    <a:gd name="connsiteX14" fmla="*/ 348170 w 352095"/>
                    <a:gd name="connsiteY14" fmla="*/ 17605 h 1038681"/>
                    <a:gd name="connsiteX15" fmla="*/ 330635 w 352095"/>
                    <a:gd name="connsiteY15" fmla="*/ 0 h 1038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52095" h="1038681">
                      <a:moveTo>
                        <a:pt x="330635" y="0"/>
                      </a:moveTo>
                      <a:lnTo>
                        <a:pt x="330635" y="0"/>
                      </a:lnTo>
                      <a:cubicBezTo>
                        <a:pt x="320912" y="0"/>
                        <a:pt x="313030" y="7882"/>
                        <a:pt x="313030" y="17605"/>
                      </a:cubicBezTo>
                      <a:lnTo>
                        <a:pt x="316886" y="1003472"/>
                      </a:lnTo>
                      <a:lnTo>
                        <a:pt x="193652" y="1003472"/>
                      </a:lnTo>
                      <a:lnTo>
                        <a:pt x="193652" y="404910"/>
                      </a:lnTo>
                      <a:lnTo>
                        <a:pt x="158443" y="404910"/>
                      </a:lnTo>
                      <a:lnTo>
                        <a:pt x="158443" y="1003472"/>
                      </a:lnTo>
                      <a:lnTo>
                        <a:pt x="35210" y="1003472"/>
                      </a:lnTo>
                      <a:lnTo>
                        <a:pt x="35210" y="17605"/>
                      </a:lnTo>
                      <a:cubicBezTo>
                        <a:pt x="35210" y="7882"/>
                        <a:pt x="27328" y="0"/>
                        <a:pt x="17605" y="0"/>
                      </a:cubicBezTo>
                      <a:cubicBezTo>
                        <a:pt x="7882" y="0"/>
                        <a:pt x="0" y="7882"/>
                        <a:pt x="0" y="17605"/>
                      </a:cubicBezTo>
                      <a:lnTo>
                        <a:pt x="0" y="1038682"/>
                      </a:lnTo>
                      <a:lnTo>
                        <a:pt x="352095" y="1038682"/>
                      </a:lnTo>
                      <a:lnTo>
                        <a:pt x="348170" y="17605"/>
                      </a:lnTo>
                      <a:cubicBezTo>
                        <a:pt x="348170" y="7910"/>
                        <a:pt x="340330" y="39"/>
                        <a:pt x="330635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75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cs-CZ" dirty="0"/>
                </a:p>
              </p:txBody>
            </p:sp>
            <p:sp>
              <p:nvSpPr>
                <p:cNvPr id="61" name="Volný tvar: obrazec 60">
                  <a:extLst>
                    <a:ext uri="{FF2B5EF4-FFF2-40B4-BE49-F238E27FC236}">
                      <a16:creationId xmlns:a16="http://schemas.microsoft.com/office/drawing/2014/main" id="{8EE87B36-0BE5-2847-9730-B28E4AD01FAE}"/>
                    </a:ext>
                  </a:extLst>
                </p:cNvPr>
                <p:cNvSpPr/>
                <p:nvPr/>
              </p:nvSpPr>
              <p:spPr>
                <a:xfrm>
                  <a:off x="2028906" y="4326843"/>
                  <a:ext cx="281676" cy="281676"/>
                </a:xfrm>
                <a:custGeom>
                  <a:avLst/>
                  <a:gdLst>
                    <a:gd name="connsiteX0" fmla="*/ 140838 w 281676"/>
                    <a:gd name="connsiteY0" fmla="*/ 281676 h 281676"/>
                    <a:gd name="connsiteX1" fmla="*/ 281676 w 281676"/>
                    <a:gd name="connsiteY1" fmla="*/ 140838 h 281676"/>
                    <a:gd name="connsiteX2" fmla="*/ 140838 w 281676"/>
                    <a:gd name="connsiteY2" fmla="*/ 0 h 281676"/>
                    <a:gd name="connsiteX3" fmla="*/ 0 w 281676"/>
                    <a:gd name="connsiteY3" fmla="*/ 140838 h 281676"/>
                    <a:gd name="connsiteX4" fmla="*/ 140838 w 281676"/>
                    <a:gd name="connsiteY4" fmla="*/ 281676 h 281676"/>
                    <a:gd name="connsiteX5" fmla="*/ 140838 w 281676"/>
                    <a:gd name="connsiteY5" fmla="*/ 35210 h 281676"/>
                    <a:gd name="connsiteX6" fmla="*/ 246467 w 281676"/>
                    <a:gd name="connsiteY6" fmla="*/ 140838 h 281676"/>
                    <a:gd name="connsiteX7" fmla="*/ 140838 w 281676"/>
                    <a:gd name="connsiteY7" fmla="*/ 246467 h 281676"/>
                    <a:gd name="connsiteX8" fmla="*/ 35210 w 281676"/>
                    <a:gd name="connsiteY8" fmla="*/ 140838 h 281676"/>
                    <a:gd name="connsiteX9" fmla="*/ 140838 w 281676"/>
                    <a:gd name="connsiteY9" fmla="*/ 35210 h 281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1676" h="281676">
                      <a:moveTo>
                        <a:pt x="140838" y="281676"/>
                      </a:moveTo>
                      <a:cubicBezTo>
                        <a:pt x="218621" y="281676"/>
                        <a:pt x="281676" y="218621"/>
                        <a:pt x="281676" y="140838"/>
                      </a:cubicBezTo>
                      <a:cubicBezTo>
                        <a:pt x="281676" y="63055"/>
                        <a:pt x="218621" y="0"/>
                        <a:pt x="140838" y="0"/>
                      </a:cubicBezTo>
                      <a:cubicBezTo>
                        <a:pt x="63055" y="0"/>
                        <a:pt x="0" y="63055"/>
                        <a:pt x="0" y="140838"/>
                      </a:cubicBezTo>
                      <a:cubicBezTo>
                        <a:pt x="88" y="218584"/>
                        <a:pt x="63092" y="281588"/>
                        <a:pt x="140838" y="281676"/>
                      </a:cubicBezTo>
                      <a:close/>
                      <a:moveTo>
                        <a:pt x="140838" y="35210"/>
                      </a:moveTo>
                      <a:cubicBezTo>
                        <a:pt x="199175" y="35210"/>
                        <a:pt x="246467" y="82501"/>
                        <a:pt x="246467" y="140838"/>
                      </a:cubicBezTo>
                      <a:cubicBezTo>
                        <a:pt x="246467" y="199175"/>
                        <a:pt x="199175" y="246467"/>
                        <a:pt x="140838" y="246467"/>
                      </a:cubicBezTo>
                      <a:cubicBezTo>
                        <a:pt x="82501" y="246467"/>
                        <a:pt x="35210" y="199175"/>
                        <a:pt x="35210" y="140838"/>
                      </a:cubicBezTo>
                      <a:cubicBezTo>
                        <a:pt x="35268" y="82525"/>
                        <a:pt x="82526" y="35268"/>
                        <a:pt x="140838" y="3521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75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cs-CZ"/>
                </a:p>
              </p:txBody>
            </p:sp>
            <p:sp>
              <p:nvSpPr>
                <p:cNvPr id="62" name="Volný tvar: obrazec 61">
                  <a:extLst>
                    <a:ext uri="{FF2B5EF4-FFF2-40B4-BE49-F238E27FC236}">
                      <a16:creationId xmlns:a16="http://schemas.microsoft.com/office/drawing/2014/main" id="{EA1817A7-9AD6-4E50-8D71-174BFE615E4E}"/>
                    </a:ext>
                  </a:extLst>
                </p:cNvPr>
                <p:cNvSpPr/>
                <p:nvPr/>
              </p:nvSpPr>
              <p:spPr>
                <a:xfrm>
                  <a:off x="1835252" y="4643727"/>
                  <a:ext cx="668922" cy="651378"/>
                </a:xfrm>
                <a:custGeom>
                  <a:avLst/>
                  <a:gdLst>
                    <a:gd name="connsiteX0" fmla="*/ 668227 w 668922"/>
                    <a:gd name="connsiteY0" fmla="*/ 558848 h 651378"/>
                    <a:gd name="connsiteX1" fmla="*/ 612895 w 668922"/>
                    <a:gd name="connsiteY1" fmla="*/ 166561 h 651378"/>
                    <a:gd name="connsiteX2" fmla="*/ 601135 w 668922"/>
                    <a:gd name="connsiteY2" fmla="*/ 128640 h 651378"/>
                    <a:gd name="connsiteX3" fmla="*/ 587333 w 668922"/>
                    <a:gd name="connsiteY3" fmla="*/ 108606 h 651378"/>
                    <a:gd name="connsiteX4" fmla="*/ 446758 w 668922"/>
                    <a:gd name="connsiteY4" fmla="*/ 18487 h 651378"/>
                    <a:gd name="connsiteX5" fmla="*/ 336253 w 668922"/>
                    <a:gd name="connsiteY5" fmla="*/ 2 h 651378"/>
                    <a:gd name="connsiteX6" fmla="*/ 332627 w 668922"/>
                    <a:gd name="connsiteY6" fmla="*/ 2 h 651378"/>
                    <a:gd name="connsiteX7" fmla="*/ 222438 w 668922"/>
                    <a:gd name="connsiteY7" fmla="*/ 18399 h 651378"/>
                    <a:gd name="connsiteX8" fmla="*/ 80984 w 668922"/>
                    <a:gd name="connsiteY8" fmla="*/ 109380 h 651378"/>
                    <a:gd name="connsiteX9" fmla="*/ 67869 w 668922"/>
                    <a:gd name="connsiteY9" fmla="*/ 128640 h 651378"/>
                    <a:gd name="connsiteX10" fmla="*/ 56109 w 668922"/>
                    <a:gd name="connsiteY10" fmla="*/ 166578 h 651378"/>
                    <a:gd name="connsiteX11" fmla="*/ 671 w 668922"/>
                    <a:gd name="connsiteY11" fmla="*/ 559658 h 651378"/>
                    <a:gd name="connsiteX12" fmla="*/ 45792 w 668922"/>
                    <a:gd name="connsiteY12" fmla="*/ 649970 h 651378"/>
                    <a:gd name="connsiteX13" fmla="*/ 52676 w 668922"/>
                    <a:gd name="connsiteY13" fmla="*/ 651378 h 651378"/>
                    <a:gd name="connsiteX14" fmla="*/ 70282 w 668922"/>
                    <a:gd name="connsiteY14" fmla="*/ 633775 h 651378"/>
                    <a:gd name="connsiteX15" fmla="*/ 59577 w 668922"/>
                    <a:gd name="connsiteY15" fmla="*/ 617577 h 651378"/>
                    <a:gd name="connsiteX16" fmla="*/ 35634 w 668922"/>
                    <a:gd name="connsiteY16" fmla="*/ 563759 h 651378"/>
                    <a:gd name="connsiteX17" fmla="*/ 90948 w 668922"/>
                    <a:gd name="connsiteY17" fmla="*/ 171508 h 651378"/>
                    <a:gd name="connsiteX18" fmla="*/ 98730 w 668922"/>
                    <a:gd name="connsiteY18" fmla="*/ 145558 h 651378"/>
                    <a:gd name="connsiteX19" fmla="*/ 107339 w 668922"/>
                    <a:gd name="connsiteY19" fmla="*/ 132689 h 651378"/>
                    <a:gd name="connsiteX20" fmla="*/ 233882 w 668922"/>
                    <a:gd name="connsiteY20" fmla="*/ 51707 h 651378"/>
                    <a:gd name="connsiteX21" fmla="*/ 330849 w 668922"/>
                    <a:gd name="connsiteY21" fmla="*/ 35211 h 651378"/>
                    <a:gd name="connsiteX22" fmla="*/ 332609 w 668922"/>
                    <a:gd name="connsiteY22" fmla="*/ 35211 h 651378"/>
                    <a:gd name="connsiteX23" fmla="*/ 334493 w 668922"/>
                    <a:gd name="connsiteY23" fmla="*/ 34824 h 651378"/>
                    <a:gd name="connsiteX24" fmla="*/ 336394 w 668922"/>
                    <a:gd name="connsiteY24" fmla="*/ 35211 h 651378"/>
                    <a:gd name="connsiteX25" fmla="*/ 336500 w 668922"/>
                    <a:gd name="connsiteY25" fmla="*/ 35211 h 651378"/>
                    <a:gd name="connsiteX26" fmla="*/ 435368 w 668922"/>
                    <a:gd name="connsiteY26" fmla="*/ 51813 h 651378"/>
                    <a:gd name="connsiteX27" fmla="*/ 560978 w 668922"/>
                    <a:gd name="connsiteY27" fmla="*/ 131914 h 651378"/>
                    <a:gd name="connsiteX28" fmla="*/ 570256 w 668922"/>
                    <a:gd name="connsiteY28" fmla="*/ 145558 h 651378"/>
                    <a:gd name="connsiteX29" fmla="*/ 578037 w 668922"/>
                    <a:gd name="connsiteY29" fmla="*/ 171490 h 651378"/>
                    <a:gd name="connsiteX30" fmla="*/ 633263 w 668922"/>
                    <a:gd name="connsiteY30" fmla="*/ 562950 h 651378"/>
                    <a:gd name="connsiteX31" fmla="*/ 609409 w 668922"/>
                    <a:gd name="connsiteY31" fmla="*/ 617524 h 651378"/>
                    <a:gd name="connsiteX32" fmla="*/ 599932 w 668922"/>
                    <a:gd name="connsiteY32" fmla="*/ 640548 h 651378"/>
                    <a:gd name="connsiteX33" fmla="*/ 616310 w 668922"/>
                    <a:gd name="connsiteY33" fmla="*/ 651378 h 651378"/>
                    <a:gd name="connsiteX34" fmla="*/ 623194 w 668922"/>
                    <a:gd name="connsiteY34" fmla="*/ 649970 h 651378"/>
                    <a:gd name="connsiteX35" fmla="*/ 668227 w 668922"/>
                    <a:gd name="connsiteY35" fmla="*/ 558848 h 651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668922" h="651378">
                      <a:moveTo>
                        <a:pt x="668227" y="558848"/>
                      </a:moveTo>
                      <a:lnTo>
                        <a:pt x="612895" y="166561"/>
                      </a:lnTo>
                      <a:cubicBezTo>
                        <a:pt x="611314" y="153311"/>
                        <a:pt x="607328" y="140460"/>
                        <a:pt x="601135" y="128640"/>
                      </a:cubicBezTo>
                      <a:cubicBezTo>
                        <a:pt x="597221" y="121514"/>
                        <a:pt x="592598" y="114801"/>
                        <a:pt x="587333" y="108606"/>
                      </a:cubicBezTo>
                      <a:cubicBezTo>
                        <a:pt x="548653" y="67398"/>
                        <a:pt x="500351" y="36433"/>
                        <a:pt x="446758" y="18487"/>
                      </a:cubicBezTo>
                      <a:cubicBezTo>
                        <a:pt x="411227" y="6144"/>
                        <a:pt x="373866" y="-105"/>
                        <a:pt x="336253" y="2"/>
                      </a:cubicBezTo>
                      <a:cubicBezTo>
                        <a:pt x="335095" y="495"/>
                        <a:pt x="333785" y="495"/>
                        <a:pt x="332627" y="2"/>
                      </a:cubicBezTo>
                      <a:cubicBezTo>
                        <a:pt x="295123" y="-125"/>
                        <a:pt x="257868" y="6097"/>
                        <a:pt x="222438" y="18399"/>
                      </a:cubicBezTo>
                      <a:cubicBezTo>
                        <a:pt x="168455" y="36493"/>
                        <a:pt x="119838" y="67764"/>
                        <a:pt x="80984" y="109380"/>
                      </a:cubicBezTo>
                      <a:cubicBezTo>
                        <a:pt x="75997" y="115359"/>
                        <a:pt x="71604" y="121809"/>
                        <a:pt x="67869" y="128640"/>
                      </a:cubicBezTo>
                      <a:cubicBezTo>
                        <a:pt x="61674" y="140465"/>
                        <a:pt x="57688" y="153322"/>
                        <a:pt x="56109" y="166578"/>
                      </a:cubicBezTo>
                      <a:lnTo>
                        <a:pt x="671" y="559658"/>
                      </a:lnTo>
                      <a:cubicBezTo>
                        <a:pt x="-4610" y="616187"/>
                        <a:pt x="22290" y="639971"/>
                        <a:pt x="45792" y="649970"/>
                      </a:cubicBezTo>
                      <a:cubicBezTo>
                        <a:pt x="47966" y="650903"/>
                        <a:pt x="50310" y="651382"/>
                        <a:pt x="52676" y="651378"/>
                      </a:cubicBezTo>
                      <a:cubicBezTo>
                        <a:pt x="62399" y="651378"/>
                        <a:pt x="70280" y="643499"/>
                        <a:pt x="70282" y="633775"/>
                      </a:cubicBezTo>
                      <a:cubicBezTo>
                        <a:pt x="70282" y="626718"/>
                        <a:pt x="66069" y="620343"/>
                        <a:pt x="59577" y="617577"/>
                      </a:cubicBezTo>
                      <a:cubicBezTo>
                        <a:pt x="47623" y="612490"/>
                        <a:pt x="32131" y="601293"/>
                        <a:pt x="35634" y="563759"/>
                      </a:cubicBezTo>
                      <a:lnTo>
                        <a:pt x="90948" y="171508"/>
                      </a:lnTo>
                      <a:cubicBezTo>
                        <a:pt x="91961" y="162460"/>
                        <a:pt x="94596" y="153670"/>
                        <a:pt x="98730" y="145558"/>
                      </a:cubicBezTo>
                      <a:cubicBezTo>
                        <a:pt x="101205" y="141016"/>
                        <a:pt x="104085" y="136710"/>
                        <a:pt x="107339" y="132689"/>
                      </a:cubicBezTo>
                      <a:cubicBezTo>
                        <a:pt x="142150" y="95619"/>
                        <a:pt x="185638" y="67789"/>
                        <a:pt x="233882" y="51707"/>
                      </a:cubicBezTo>
                      <a:cubicBezTo>
                        <a:pt x="265040" y="40769"/>
                        <a:pt x="297826" y="35192"/>
                        <a:pt x="330849" y="35211"/>
                      </a:cubicBezTo>
                      <a:cubicBezTo>
                        <a:pt x="331430" y="35211"/>
                        <a:pt x="332011" y="35211"/>
                        <a:pt x="332609" y="35211"/>
                      </a:cubicBezTo>
                      <a:cubicBezTo>
                        <a:pt x="333243" y="35118"/>
                        <a:pt x="333873" y="34988"/>
                        <a:pt x="334493" y="34824"/>
                      </a:cubicBezTo>
                      <a:cubicBezTo>
                        <a:pt x="335120" y="34988"/>
                        <a:pt x="335753" y="35118"/>
                        <a:pt x="336394" y="35211"/>
                      </a:cubicBezTo>
                      <a:lnTo>
                        <a:pt x="336500" y="35211"/>
                      </a:lnTo>
                      <a:cubicBezTo>
                        <a:pt x="370164" y="35049"/>
                        <a:pt x="403604" y="40664"/>
                        <a:pt x="435368" y="51813"/>
                      </a:cubicBezTo>
                      <a:cubicBezTo>
                        <a:pt x="483200" y="67752"/>
                        <a:pt x="526350" y="95270"/>
                        <a:pt x="560978" y="131914"/>
                      </a:cubicBezTo>
                      <a:cubicBezTo>
                        <a:pt x="564501" y="136154"/>
                        <a:pt x="567608" y="140722"/>
                        <a:pt x="570256" y="145558"/>
                      </a:cubicBezTo>
                      <a:cubicBezTo>
                        <a:pt x="574388" y="153663"/>
                        <a:pt x="577023" y="162448"/>
                        <a:pt x="578037" y="171490"/>
                      </a:cubicBezTo>
                      <a:lnTo>
                        <a:pt x="633263" y="562950"/>
                      </a:lnTo>
                      <a:cubicBezTo>
                        <a:pt x="636784" y="601293"/>
                        <a:pt x="621363" y="612490"/>
                        <a:pt x="609409" y="617524"/>
                      </a:cubicBezTo>
                      <a:cubicBezTo>
                        <a:pt x="600434" y="621266"/>
                        <a:pt x="596191" y="631573"/>
                        <a:pt x="599932" y="640548"/>
                      </a:cubicBezTo>
                      <a:cubicBezTo>
                        <a:pt x="602684" y="647150"/>
                        <a:pt x="609157" y="651429"/>
                        <a:pt x="616310" y="651378"/>
                      </a:cubicBezTo>
                      <a:cubicBezTo>
                        <a:pt x="618676" y="651382"/>
                        <a:pt x="621019" y="650903"/>
                        <a:pt x="623194" y="649970"/>
                      </a:cubicBezTo>
                      <a:cubicBezTo>
                        <a:pt x="646696" y="639971"/>
                        <a:pt x="673614" y="616169"/>
                        <a:pt x="668227" y="55884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75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cs-CZ"/>
                </a:p>
              </p:txBody>
            </p:sp>
          </p:grpSp>
          <p:grpSp>
            <p:nvGrpSpPr>
              <p:cNvPr id="52" name="Zástupný obsah 4" descr="Muž obrys">
                <a:extLst>
                  <a:ext uri="{FF2B5EF4-FFF2-40B4-BE49-F238E27FC236}">
                    <a16:creationId xmlns:a16="http://schemas.microsoft.com/office/drawing/2014/main" id="{0CB55787-912F-B155-1D02-CB37C6D0E309}"/>
                  </a:ext>
                </a:extLst>
              </p:cNvPr>
              <p:cNvGrpSpPr/>
              <p:nvPr/>
            </p:nvGrpSpPr>
            <p:grpSpPr>
              <a:xfrm>
                <a:off x="1081663" y="4326843"/>
                <a:ext cx="668922" cy="1584429"/>
                <a:chOff x="1081663" y="4326843"/>
                <a:chExt cx="668922" cy="1584429"/>
              </a:xfrm>
              <a:solidFill>
                <a:srgbClr val="000000"/>
              </a:solidFill>
            </p:grpSpPr>
            <p:sp>
              <p:nvSpPr>
                <p:cNvPr id="57" name="Volný tvar: obrazec 56">
                  <a:extLst>
                    <a:ext uri="{FF2B5EF4-FFF2-40B4-BE49-F238E27FC236}">
                      <a16:creationId xmlns:a16="http://schemas.microsoft.com/office/drawing/2014/main" id="{60A16249-3120-09E4-FAC8-C5B91807C602}"/>
                    </a:ext>
                  </a:extLst>
                </p:cNvPr>
                <p:cNvSpPr/>
                <p:nvPr/>
              </p:nvSpPr>
              <p:spPr>
                <a:xfrm>
                  <a:off x="1240108" y="4872591"/>
                  <a:ext cx="352095" cy="1038681"/>
                </a:xfrm>
                <a:custGeom>
                  <a:avLst/>
                  <a:gdLst>
                    <a:gd name="connsiteX0" fmla="*/ 330635 w 352095"/>
                    <a:gd name="connsiteY0" fmla="*/ 0 h 1038681"/>
                    <a:gd name="connsiteX1" fmla="*/ 330635 w 352095"/>
                    <a:gd name="connsiteY1" fmla="*/ 0 h 1038681"/>
                    <a:gd name="connsiteX2" fmla="*/ 313030 w 352095"/>
                    <a:gd name="connsiteY2" fmla="*/ 17605 h 1038681"/>
                    <a:gd name="connsiteX3" fmla="*/ 316886 w 352095"/>
                    <a:gd name="connsiteY3" fmla="*/ 1003472 h 1038681"/>
                    <a:gd name="connsiteX4" fmla="*/ 193652 w 352095"/>
                    <a:gd name="connsiteY4" fmla="*/ 1003472 h 1038681"/>
                    <a:gd name="connsiteX5" fmla="*/ 193652 w 352095"/>
                    <a:gd name="connsiteY5" fmla="*/ 404910 h 1038681"/>
                    <a:gd name="connsiteX6" fmla="*/ 158443 w 352095"/>
                    <a:gd name="connsiteY6" fmla="*/ 404910 h 1038681"/>
                    <a:gd name="connsiteX7" fmla="*/ 158443 w 352095"/>
                    <a:gd name="connsiteY7" fmla="*/ 1003472 h 1038681"/>
                    <a:gd name="connsiteX8" fmla="*/ 35210 w 352095"/>
                    <a:gd name="connsiteY8" fmla="*/ 1003472 h 1038681"/>
                    <a:gd name="connsiteX9" fmla="*/ 35210 w 352095"/>
                    <a:gd name="connsiteY9" fmla="*/ 17605 h 1038681"/>
                    <a:gd name="connsiteX10" fmla="*/ 17605 w 352095"/>
                    <a:gd name="connsiteY10" fmla="*/ 0 h 1038681"/>
                    <a:gd name="connsiteX11" fmla="*/ 0 w 352095"/>
                    <a:gd name="connsiteY11" fmla="*/ 17605 h 1038681"/>
                    <a:gd name="connsiteX12" fmla="*/ 0 w 352095"/>
                    <a:gd name="connsiteY12" fmla="*/ 1038682 h 1038681"/>
                    <a:gd name="connsiteX13" fmla="*/ 352095 w 352095"/>
                    <a:gd name="connsiteY13" fmla="*/ 1038682 h 1038681"/>
                    <a:gd name="connsiteX14" fmla="*/ 348170 w 352095"/>
                    <a:gd name="connsiteY14" fmla="*/ 17605 h 1038681"/>
                    <a:gd name="connsiteX15" fmla="*/ 330635 w 352095"/>
                    <a:gd name="connsiteY15" fmla="*/ 0 h 1038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52095" h="1038681">
                      <a:moveTo>
                        <a:pt x="330635" y="0"/>
                      </a:moveTo>
                      <a:lnTo>
                        <a:pt x="330635" y="0"/>
                      </a:lnTo>
                      <a:cubicBezTo>
                        <a:pt x="320912" y="0"/>
                        <a:pt x="313030" y="7882"/>
                        <a:pt x="313030" y="17605"/>
                      </a:cubicBezTo>
                      <a:lnTo>
                        <a:pt x="316886" y="1003472"/>
                      </a:lnTo>
                      <a:lnTo>
                        <a:pt x="193652" y="1003472"/>
                      </a:lnTo>
                      <a:lnTo>
                        <a:pt x="193652" y="404910"/>
                      </a:lnTo>
                      <a:lnTo>
                        <a:pt x="158443" y="404910"/>
                      </a:lnTo>
                      <a:lnTo>
                        <a:pt x="158443" y="1003472"/>
                      </a:lnTo>
                      <a:lnTo>
                        <a:pt x="35210" y="1003472"/>
                      </a:lnTo>
                      <a:lnTo>
                        <a:pt x="35210" y="17605"/>
                      </a:lnTo>
                      <a:cubicBezTo>
                        <a:pt x="35210" y="7882"/>
                        <a:pt x="27328" y="0"/>
                        <a:pt x="17605" y="0"/>
                      </a:cubicBezTo>
                      <a:cubicBezTo>
                        <a:pt x="7882" y="0"/>
                        <a:pt x="0" y="7882"/>
                        <a:pt x="0" y="17605"/>
                      </a:cubicBezTo>
                      <a:lnTo>
                        <a:pt x="0" y="1038682"/>
                      </a:lnTo>
                      <a:lnTo>
                        <a:pt x="352095" y="1038682"/>
                      </a:lnTo>
                      <a:lnTo>
                        <a:pt x="348170" y="17605"/>
                      </a:lnTo>
                      <a:cubicBezTo>
                        <a:pt x="348170" y="7910"/>
                        <a:pt x="340330" y="39"/>
                        <a:pt x="33063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75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cs-CZ"/>
                </a:p>
              </p:txBody>
            </p:sp>
            <p:sp>
              <p:nvSpPr>
                <p:cNvPr id="58" name="Volný tvar: obrazec 57">
                  <a:extLst>
                    <a:ext uri="{FF2B5EF4-FFF2-40B4-BE49-F238E27FC236}">
                      <a16:creationId xmlns:a16="http://schemas.microsoft.com/office/drawing/2014/main" id="{88B30B4B-B120-1604-883F-B50A39DD34A1}"/>
                    </a:ext>
                  </a:extLst>
                </p:cNvPr>
                <p:cNvSpPr/>
                <p:nvPr/>
              </p:nvSpPr>
              <p:spPr>
                <a:xfrm>
                  <a:off x="1275317" y="4326843"/>
                  <a:ext cx="281676" cy="281676"/>
                </a:xfrm>
                <a:custGeom>
                  <a:avLst/>
                  <a:gdLst>
                    <a:gd name="connsiteX0" fmla="*/ 140838 w 281676"/>
                    <a:gd name="connsiteY0" fmla="*/ 281676 h 281676"/>
                    <a:gd name="connsiteX1" fmla="*/ 281676 w 281676"/>
                    <a:gd name="connsiteY1" fmla="*/ 140838 h 281676"/>
                    <a:gd name="connsiteX2" fmla="*/ 140838 w 281676"/>
                    <a:gd name="connsiteY2" fmla="*/ 0 h 281676"/>
                    <a:gd name="connsiteX3" fmla="*/ 0 w 281676"/>
                    <a:gd name="connsiteY3" fmla="*/ 140838 h 281676"/>
                    <a:gd name="connsiteX4" fmla="*/ 140838 w 281676"/>
                    <a:gd name="connsiteY4" fmla="*/ 281676 h 281676"/>
                    <a:gd name="connsiteX5" fmla="*/ 140838 w 281676"/>
                    <a:gd name="connsiteY5" fmla="*/ 35210 h 281676"/>
                    <a:gd name="connsiteX6" fmla="*/ 246467 w 281676"/>
                    <a:gd name="connsiteY6" fmla="*/ 140838 h 281676"/>
                    <a:gd name="connsiteX7" fmla="*/ 140838 w 281676"/>
                    <a:gd name="connsiteY7" fmla="*/ 246467 h 281676"/>
                    <a:gd name="connsiteX8" fmla="*/ 35210 w 281676"/>
                    <a:gd name="connsiteY8" fmla="*/ 140838 h 281676"/>
                    <a:gd name="connsiteX9" fmla="*/ 140838 w 281676"/>
                    <a:gd name="connsiteY9" fmla="*/ 35210 h 281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1676" h="281676">
                      <a:moveTo>
                        <a:pt x="140838" y="281676"/>
                      </a:moveTo>
                      <a:cubicBezTo>
                        <a:pt x="218621" y="281676"/>
                        <a:pt x="281676" y="218621"/>
                        <a:pt x="281676" y="140838"/>
                      </a:cubicBezTo>
                      <a:cubicBezTo>
                        <a:pt x="281676" y="63055"/>
                        <a:pt x="218621" y="0"/>
                        <a:pt x="140838" y="0"/>
                      </a:cubicBezTo>
                      <a:cubicBezTo>
                        <a:pt x="63055" y="0"/>
                        <a:pt x="0" y="63055"/>
                        <a:pt x="0" y="140838"/>
                      </a:cubicBezTo>
                      <a:cubicBezTo>
                        <a:pt x="88" y="218584"/>
                        <a:pt x="63092" y="281588"/>
                        <a:pt x="140838" y="281676"/>
                      </a:cubicBezTo>
                      <a:close/>
                      <a:moveTo>
                        <a:pt x="140838" y="35210"/>
                      </a:moveTo>
                      <a:cubicBezTo>
                        <a:pt x="199175" y="35210"/>
                        <a:pt x="246467" y="82501"/>
                        <a:pt x="246467" y="140838"/>
                      </a:cubicBezTo>
                      <a:cubicBezTo>
                        <a:pt x="246467" y="199175"/>
                        <a:pt x="199175" y="246467"/>
                        <a:pt x="140838" y="246467"/>
                      </a:cubicBezTo>
                      <a:cubicBezTo>
                        <a:pt x="82501" y="246467"/>
                        <a:pt x="35210" y="199175"/>
                        <a:pt x="35210" y="140838"/>
                      </a:cubicBezTo>
                      <a:cubicBezTo>
                        <a:pt x="35268" y="82525"/>
                        <a:pt x="82526" y="35268"/>
                        <a:pt x="140838" y="3521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75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cs-CZ"/>
                </a:p>
              </p:txBody>
            </p:sp>
            <p:sp>
              <p:nvSpPr>
                <p:cNvPr id="59" name="Volný tvar: obrazec 58">
                  <a:extLst>
                    <a:ext uri="{FF2B5EF4-FFF2-40B4-BE49-F238E27FC236}">
                      <a16:creationId xmlns:a16="http://schemas.microsoft.com/office/drawing/2014/main" id="{E214892B-3AD5-1424-3D0B-FE288CC88BB8}"/>
                    </a:ext>
                  </a:extLst>
                </p:cNvPr>
                <p:cNvSpPr/>
                <p:nvPr/>
              </p:nvSpPr>
              <p:spPr>
                <a:xfrm>
                  <a:off x="1081663" y="4643727"/>
                  <a:ext cx="668922" cy="651378"/>
                </a:xfrm>
                <a:custGeom>
                  <a:avLst/>
                  <a:gdLst>
                    <a:gd name="connsiteX0" fmla="*/ 668227 w 668922"/>
                    <a:gd name="connsiteY0" fmla="*/ 558848 h 651378"/>
                    <a:gd name="connsiteX1" fmla="*/ 612895 w 668922"/>
                    <a:gd name="connsiteY1" fmla="*/ 166561 h 651378"/>
                    <a:gd name="connsiteX2" fmla="*/ 601135 w 668922"/>
                    <a:gd name="connsiteY2" fmla="*/ 128640 h 651378"/>
                    <a:gd name="connsiteX3" fmla="*/ 587333 w 668922"/>
                    <a:gd name="connsiteY3" fmla="*/ 108606 h 651378"/>
                    <a:gd name="connsiteX4" fmla="*/ 446758 w 668922"/>
                    <a:gd name="connsiteY4" fmla="*/ 18487 h 651378"/>
                    <a:gd name="connsiteX5" fmla="*/ 336253 w 668922"/>
                    <a:gd name="connsiteY5" fmla="*/ 2 h 651378"/>
                    <a:gd name="connsiteX6" fmla="*/ 332627 w 668922"/>
                    <a:gd name="connsiteY6" fmla="*/ 2 h 651378"/>
                    <a:gd name="connsiteX7" fmla="*/ 222438 w 668922"/>
                    <a:gd name="connsiteY7" fmla="*/ 18399 h 651378"/>
                    <a:gd name="connsiteX8" fmla="*/ 80984 w 668922"/>
                    <a:gd name="connsiteY8" fmla="*/ 109380 h 651378"/>
                    <a:gd name="connsiteX9" fmla="*/ 67869 w 668922"/>
                    <a:gd name="connsiteY9" fmla="*/ 128640 h 651378"/>
                    <a:gd name="connsiteX10" fmla="*/ 56109 w 668922"/>
                    <a:gd name="connsiteY10" fmla="*/ 166578 h 651378"/>
                    <a:gd name="connsiteX11" fmla="*/ 671 w 668922"/>
                    <a:gd name="connsiteY11" fmla="*/ 559658 h 651378"/>
                    <a:gd name="connsiteX12" fmla="*/ 45792 w 668922"/>
                    <a:gd name="connsiteY12" fmla="*/ 649970 h 651378"/>
                    <a:gd name="connsiteX13" fmla="*/ 52676 w 668922"/>
                    <a:gd name="connsiteY13" fmla="*/ 651378 h 651378"/>
                    <a:gd name="connsiteX14" fmla="*/ 70282 w 668922"/>
                    <a:gd name="connsiteY14" fmla="*/ 633775 h 651378"/>
                    <a:gd name="connsiteX15" fmla="*/ 59577 w 668922"/>
                    <a:gd name="connsiteY15" fmla="*/ 617577 h 651378"/>
                    <a:gd name="connsiteX16" fmla="*/ 35634 w 668922"/>
                    <a:gd name="connsiteY16" fmla="*/ 563759 h 651378"/>
                    <a:gd name="connsiteX17" fmla="*/ 90948 w 668922"/>
                    <a:gd name="connsiteY17" fmla="*/ 171508 h 651378"/>
                    <a:gd name="connsiteX18" fmla="*/ 98730 w 668922"/>
                    <a:gd name="connsiteY18" fmla="*/ 145558 h 651378"/>
                    <a:gd name="connsiteX19" fmla="*/ 107339 w 668922"/>
                    <a:gd name="connsiteY19" fmla="*/ 132689 h 651378"/>
                    <a:gd name="connsiteX20" fmla="*/ 233882 w 668922"/>
                    <a:gd name="connsiteY20" fmla="*/ 51707 h 651378"/>
                    <a:gd name="connsiteX21" fmla="*/ 330849 w 668922"/>
                    <a:gd name="connsiteY21" fmla="*/ 35211 h 651378"/>
                    <a:gd name="connsiteX22" fmla="*/ 332609 w 668922"/>
                    <a:gd name="connsiteY22" fmla="*/ 35211 h 651378"/>
                    <a:gd name="connsiteX23" fmla="*/ 334493 w 668922"/>
                    <a:gd name="connsiteY23" fmla="*/ 34824 h 651378"/>
                    <a:gd name="connsiteX24" fmla="*/ 336394 w 668922"/>
                    <a:gd name="connsiteY24" fmla="*/ 35211 h 651378"/>
                    <a:gd name="connsiteX25" fmla="*/ 336500 w 668922"/>
                    <a:gd name="connsiteY25" fmla="*/ 35211 h 651378"/>
                    <a:gd name="connsiteX26" fmla="*/ 435368 w 668922"/>
                    <a:gd name="connsiteY26" fmla="*/ 51813 h 651378"/>
                    <a:gd name="connsiteX27" fmla="*/ 560978 w 668922"/>
                    <a:gd name="connsiteY27" fmla="*/ 131914 h 651378"/>
                    <a:gd name="connsiteX28" fmla="*/ 570256 w 668922"/>
                    <a:gd name="connsiteY28" fmla="*/ 145558 h 651378"/>
                    <a:gd name="connsiteX29" fmla="*/ 578037 w 668922"/>
                    <a:gd name="connsiteY29" fmla="*/ 171490 h 651378"/>
                    <a:gd name="connsiteX30" fmla="*/ 633263 w 668922"/>
                    <a:gd name="connsiteY30" fmla="*/ 562950 h 651378"/>
                    <a:gd name="connsiteX31" fmla="*/ 609409 w 668922"/>
                    <a:gd name="connsiteY31" fmla="*/ 617524 h 651378"/>
                    <a:gd name="connsiteX32" fmla="*/ 599932 w 668922"/>
                    <a:gd name="connsiteY32" fmla="*/ 640548 h 651378"/>
                    <a:gd name="connsiteX33" fmla="*/ 616310 w 668922"/>
                    <a:gd name="connsiteY33" fmla="*/ 651378 h 651378"/>
                    <a:gd name="connsiteX34" fmla="*/ 623194 w 668922"/>
                    <a:gd name="connsiteY34" fmla="*/ 649970 h 651378"/>
                    <a:gd name="connsiteX35" fmla="*/ 668227 w 668922"/>
                    <a:gd name="connsiteY35" fmla="*/ 558848 h 651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668922" h="651378">
                      <a:moveTo>
                        <a:pt x="668227" y="558848"/>
                      </a:moveTo>
                      <a:lnTo>
                        <a:pt x="612895" y="166561"/>
                      </a:lnTo>
                      <a:cubicBezTo>
                        <a:pt x="611314" y="153311"/>
                        <a:pt x="607328" y="140460"/>
                        <a:pt x="601135" y="128640"/>
                      </a:cubicBezTo>
                      <a:cubicBezTo>
                        <a:pt x="597221" y="121514"/>
                        <a:pt x="592598" y="114801"/>
                        <a:pt x="587333" y="108606"/>
                      </a:cubicBezTo>
                      <a:cubicBezTo>
                        <a:pt x="548653" y="67398"/>
                        <a:pt x="500351" y="36433"/>
                        <a:pt x="446758" y="18487"/>
                      </a:cubicBezTo>
                      <a:cubicBezTo>
                        <a:pt x="411227" y="6144"/>
                        <a:pt x="373866" y="-105"/>
                        <a:pt x="336253" y="2"/>
                      </a:cubicBezTo>
                      <a:cubicBezTo>
                        <a:pt x="335095" y="495"/>
                        <a:pt x="333785" y="495"/>
                        <a:pt x="332627" y="2"/>
                      </a:cubicBezTo>
                      <a:cubicBezTo>
                        <a:pt x="295123" y="-125"/>
                        <a:pt x="257868" y="6097"/>
                        <a:pt x="222438" y="18399"/>
                      </a:cubicBezTo>
                      <a:cubicBezTo>
                        <a:pt x="168455" y="36493"/>
                        <a:pt x="119838" y="67764"/>
                        <a:pt x="80984" y="109380"/>
                      </a:cubicBezTo>
                      <a:cubicBezTo>
                        <a:pt x="75997" y="115359"/>
                        <a:pt x="71604" y="121809"/>
                        <a:pt x="67869" y="128640"/>
                      </a:cubicBezTo>
                      <a:cubicBezTo>
                        <a:pt x="61674" y="140465"/>
                        <a:pt x="57688" y="153322"/>
                        <a:pt x="56109" y="166578"/>
                      </a:cubicBezTo>
                      <a:lnTo>
                        <a:pt x="671" y="559658"/>
                      </a:lnTo>
                      <a:cubicBezTo>
                        <a:pt x="-4610" y="616187"/>
                        <a:pt x="22290" y="639971"/>
                        <a:pt x="45792" y="649970"/>
                      </a:cubicBezTo>
                      <a:cubicBezTo>
                        <a:pt x="47966" y="650903"/>
                        <a:pt x="50310" y="651382"/>
                        <a:pt x="52676" y="651378"/>
                      </a:cubicBezTo>
                      <a:cubicBezTo>
                        <a:pt x="62399" y="651378"/>
                        <a:pt x="70280" y="643499"/>
                        <a:pt x="70282" y="633775"/>
                      </a:cubicBezTo>
                      <a:cubicBezTo>
                        <a:pt x="70282" y="626718"/>
                        <a:pt x="66069" y="620343"/>
                        <a:pt x="59577" y="617577"/>
                      </a:cubicBezTo>
                      <a:cubicBezTo>
                        <a:pt x="47623" y="612490"/>
                        <a:pt x="32131" y="601293"/>
                        <a:pt x="35634" y="563759"/>
                      </a:cubicBezTo>
                      <a:lnTo>
                        <a:pt x="90948" y="171508"/>
                      </a:lnTo>
                      <a:cubicBezTo>
                        <a:pt x="91961" y="162460"/>
                        <a:pt x="94596" y="153670"/>
                        <a:pt x="98730" y="145558"/>
                      </a:cubicBezTo>
                      <a:cubicBezTo>
                        <a:pt x="101205" y="141016"/>
                        <a:pt x="104085" y="136710"/>
                        <a:pt x="107339" y="132689"/>
                      </a:cubicBezTo>
                      <a:cubicBezTo>
                        <a:pt x="142150" y="95619"/>
                        <a:pt x="185638" y="67789"/>
                        <a:pt x="233882" y="51707"/>
                      </a:cubicBezTo>
                      <a:cubicBezTo>
                        <a:pt x="265040" y="40769"/>
                        <a:pt x="297826" y="35192"/>
                        <a:pt x="330849" y="35211"/>
                      </a:cubicBezTo>
                      <a:cubicBezTo>
                        <a:pt x="331430" y="35211"/>
                        <a:pt x="332011" y="35211"/>
                        <a:pt x="332609" y="35211"/>
                      </a:cubicBezTo>
                      <a:cubicBezTo>
                        <a:pt x="333243" y="35118"/>
                        <a:pt x="333873" y="34988"/>
                        <a:pt x="334493" y="34824"/>
                      </a:cubicBezTo>
                      <a:cubicBezTo>
                        <a:pt x="335120" y="34988"/>
                        <a:pt x="335753" y="35118"/>
                        <a:pt x="336394" y="35211"/>
                      </a:cubicBezTo>
                      <a:lnTo>
                        <a:pt x="336500" y="35211"/>
                      </a:lnTo>
                      <a:cubicBezTo>
                        <a:pt x="370164" y="35049"/>
                        <a:pt x="403604" y="40664"/>
                        <a:pt x="435368" y="51813"/>
                      </a:cubicBezTo>
                      <a:cubicBezTo>
                        <a:pt x="483200" y="67752"/>
                        <a:pt x="526350" y="95270"/>
                        <a:pt x="560978" y="131914"/>
                      </a:cubicBezTo>
                      <a:cubicBezTo>
                        <a:pt x="564501" y="136154"/>
                        <a:pt x="567608" y="140722"/>
                        <a:pt x="570256" y="145558"/>
                      </a:cubicBezTo>
                      <a:cubicBezTo>
                        <a:pt x="574388" y="153663"/>
                        <a:pt x="577023" y="162448"/>
                        <a:pt x="578037" y="171490"/>
                      </a:cubicBezTo>
                      <a:lnTo>
                        <a:pt x="633263" y="562950"/>
                      </a:lnTo>
                      <a:cubicBezTo>
                        <a:pt x="636784" y="601293"/>
                        <a:pt x="621363" y="612490"/>
                        <a:pt x="609409" y="617524"/>
                      </a:cubicBezTo>
                      <a:cubicBezTo>
                        <a:pt x="600434" y="621266"/>
                        <a:pt x="596191" y="631573"/>
                        <a:pt x="599932" y="640548"/>
                      </a:cubicBezTo>
                      <a:cubicBezTo>
                        <a:pt x="602684" y="647150"/>
                        <a:pt x="609157" y="651429"/>
                        <a:pt x="616310" y="651378"/>
                      </a:cubicBezTo>
                      <a:cubicBezTo>
                        <a:pt x="618676" y="651382"/>
                        <a:pt x="621019" y="650903"/>
                        <a:pt x="623194" y="649970"/>
                      </a:cubicBezTo>
                      <a:cubicBezTo>
                        <a:pt x="646696" y="639971"/>
                        <a:pt x="673614" y="616169"/>
                        <a:pt x="668227" y="55884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75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cs-CZ"/>
                </a:p>
              </p:txBody>
            </p:sp>
          </p:grpSp>
          <p:grpSp>
            <p:nvGrpSpPr>
              <p:cNvPr id="53" name="Zástupný obsah 4" descr="Muž obrys">
                <a:extLst>
                  <a:ext uri="{FF2B5EF4-FFF2-40B4-BE49-F238E27FC236}">
                    <a16:creationId xmlns:a16="http://schemas.microsoft.com/office/drawing/2014/main" id="{5023014D-9B60-A4FA-EE10-09D2AE3E1968}"/>
                  </a:ext>
                </a:extLst>
              </p:cNvPr>
              <p:cNvGrpSpPr/>
              <p:nvPr/>
            </p:nvGrpSpPr>
            <p:grpSpPr>
              <a:xfrm>
                <a:off x="3325943" y="4339182"/>
                <a:ext cx="668922" cy="1584429"/>
                <a:chOff x="3325943" y="4339182"/>
                <a:chExt cx="668922" cy="1584429"/>
              </a:xfrm>
              <a:solidFill>
                <a:srgbClr val="000000"/>
              </a:solidFill>
            </p:grpSpPr>
            <p:sp>
              <p:nvSpPr>
                <p:cNvPr id="54" name="Volný tvar: obrazec 53">
                  <a:extLst>
                    <a:ext uri="{FF2B5EF4-FFF2-40B4-BE49-F238E27FC236}">
                      <a16:creationId xmlns:a16="http://schemas.microsoft.com/office/drawing/2014/main" id="{A80323BA-B448-DCE4-FAD4-FBB95CE3FCF3}"/>
                    </a:ext>
                  </a:extLst>
                </p:cNvPr>
                <p:cNvSpPr/>
                <p:nvPr/>
              </p:nvSpPr>
              <p:spPr>
                <a:xfrm>
                  <a:off x="3484388" y="4884930"/>
                  <a:ext cx="352095" cy="1038681"/>
                </a:xfrm>
                <a:custGeom>
                  <a:avLst/>
                  <a:gdLst>
                    <a:gd name="connsiteX0" fmla="*/ 330635 w 352095"/>
                    <a:gd name="connsiteY0" fmla="*/ 0 h 1038681"/>
                    <a:gd name="connsiteX1" fmla="*/ 330635 w 352095"/>
                    <a:gd name="connsiteY1" fmla="*/ 0 h 1038681"/>
                    <a:gd name="connsiteX2" fmla="*/ 313030 w 352095"/>
                    <a:gd name="connsiteY2" fmla="*/ 17605 h 1038681"/>
                    <a:gd name="connsiteX3" fmla="*/ 316886 w 352095"/>
                    <a:gd name="connsiteY3" fmla="*/ 1003472 h 1038681"/>
                    <a:gd name="connsiteX4" fmla="*/ 193652 w 352095"/>
                    <a:gd name="connsiteY4" fmla="*/ 1003472 h 1038681"/>
                    <a:gd name="connsiteX5" fmla="*/ 193652 w 352095"/>
                    <a:gd name="connsiteY5" fmla="*/ 404910 h 1038681"/>
                    <a:gd name="connsiteX6" fmla="*/ 158443 w 352095"/>
                    <a:gd name="connsiteY6" fmla="*/ 404910 h 1038681"/>
                    <a:gd name="connsiteX7" fmla="*/ 158443 w 352095"/>
                    <a:gd name="connsiteY7" fmla="*/ 1003472 h 1038681"/>
                    <a:gd name="connsiteX8" fmla="*/ 35210 w 352095"/>
                    <a:gd name="connsiteY8" fmla="*/ 1003472 h 1038681"/>
                    <a:gd name="connsiteX9" fmla="*/ 35210 w 352095"/>
                    <a:gd name="connsiteY9" fmla="*/ 17605 h 1038681"/>
                    <a:gd name="connsiteX10" fmla="*/ 17605 w 352095"/>
                    <a:gd name="connsiteY10" fmla="*/ 0 h 1038681"/>
                    <a:gd name="connsiteX11" fmla="*/ 0 w 352095"/>
                    <a:gd name="connsiteY11" fmla="*/ 17605 h 1038681"/>
                    <a:gd name="connsiteX12" fmla="*/ 0 w 352095"/>
                    <a:gd name="connsiteY12" fmla="*/ 1038682 h 1038681"/>
                    <a:gd name="connsiteX13" fmla="*/ 352095 w 352095"/>
                    <a:gd name="connsiteY13" fmla="*/ 1038682 h 1038681"/>
                    <a:gd name="connsiteX14" fmla="*/ 348170 w 352095"/>
                    <a:gd name="connsiteY14" fmla="*/ 17605 h 1038681"/>
                    <a:gd name="connsiteX15" fmla="*/ 330635 w 352095"/>
                    <a:gd name="connsiteY15" fmla="*/ 0 h 1038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52095" h="1038681">
                      <a:moveTo>
                        <a:pt x="330635" y="0"/>
                      </a:moveTo>
                      <a:lnTo>
                        <a:pt x="330635" y="0"/>
                      </a:lnTo>
                      <a:cubicBezTo>
                        <a:pt x="320912" y="0"/>
                        <a:pt x="313030" y="7882"/>
                        <a:pt x="313030" y="17605"/>
                      </a:cubicBezTo>
                      <a:lnTo>
                        <a:pt x="316886" y="1003472"/>
                      </a:lnTo>
                      <a:lnTo>
                        <a:pt x="193652" y="1003472"/>
                      </a:lnTo>
                      <a:lnTo>
                        <a:pt x="193652" y="404910"/>
                      </a:lnTo>
                      <a:lnTo>
                        <a:pt x="158443" y="404910"/>
                      </a:lnTo>
                      <a:lnTo>
                        <a:pt x="158443" y="1003472"/>
                      </a:lnTo>
                      <a:lnTo>
                        <a:pt x="35210" y="1003472"/>
                      </a:lnTo>
                      <a:lnTo>
                        <a:pt x="35210" y="17605"/>
                      </a:lnTo>
                      <a:cubicBezTo>
                        <a:pt x="35210" y="7882"/>
                        <a:pt x="27328" y="0"/>
                        <a:pt x="17605" y="0"/>
                      </a:cubicBezTo>
                      <a:cubicBezTo>
                        <a:pt x="7882" y="0"/>
                        <a:pt x="0" y="7882"/>
                        <a:pt x="0" y="17605"/>
                      </a:cubicBezTo>
                      <a:lnTo>
                        <a:pt x="0" y="1038682"/>
                      </a:lnTo>
                      <a:lnTo>
                        <a:pt x="352095" y="1038682"/>
                      </a:lnTo>
                      <a:lnTo>
                        <a:pt x="348170" y="17605"/>
                      </a:lnTo>
                      <a:cubicBezTo>
                        <a:pt x="348170" y="7910"/>
                        <a:pt x="340330" y="39"/>
                        <a:pt x="33063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75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cs-CZ"/>
                </a:p>
              </p:txBody>
            </p:sp>
            <p:sp>
              <p:nvSpPr>
                <p:cNvPr id="55" name="Volný tvar: obrazec 54">
                  <a:extLst>
                    <a:ext uri="{FF2B5EF4-FFF2-40B4-BE49-F238E27FC236}">
                      <a16:creationId xmlns:a16="http://schemas.microsoft.com/office/drawing/2014/main" id="{51185EC3-2A81-0486-8176-4EF2ACAF3A28}"/>
                    </a:ext>
                  </a:extLst>
                </p:cNvPr>
                <p:cNvSpPr/>
                <p:nvPr/>
              </p:nvSpPr>
              <p:spPr>
                <a:xfrm>
                  <a:off x="3519597" y="4339182"/>
                  <a:ext cx="281676" cy="281676"/>
                </a:xfrm>
                <a:custGeom>
                  <a:avLst/>
                  <a:gdLst>
                    <a:gd name="connsiteX0" fmla="*/ 140838 w 281676"/>
                    <a:gd name="connsiteY0" fmla="*/ 281676 h 281676"/>
                    <a:gd name="connsiteX1" fmla="*/ 281676 w 281676"/>
                    <a:gd name="connsiteY1" fmla="*/ 140838 h 281676"/>
                    <a:gd name="connsiteX2" fmla="*/ 140838 w 281676"/>
                    <a:gd name="connsiteY2" fmla="*/ 0 h 281676"/>
                    <a:gd name="connsiteX3" fmla="*/ 0 w 281676"/>
                    <a:gd name="connsiteY3" fmla="*/ 140838 h 281676"/>
                    <a:gd name="connsiteX4" fmla="*/ 140838 w 281676"/>
                    <a:gd name="connsiteY4" fmla="*/ 281676 h 281676"/>
                    <a:gd name="connsiteX5" fmla="*/ 140838 w 281676"/>
                    <a:gd name="connsiteY5" fmla="*/ 35210 h 281676"/>
                    <a:gd name="connsiteX6" fmla="*/ 246467 w 281676"/>
                    <a:gd name="connsiteY6" fmla="*/ 140838 h 281676"/>
                    <a:gd name="connsiteX7" fmla="*/ 140838 w 281676"/>
                    <a:gd name="connsiteY7" fmla="*/ 246467 h 281676"/>
                    <a:gd name="connsiteX8" fmla="*/ 35210 w 281676"/>
                    <a:gd name="connsiteY8" fmla="*/ 140838 h 281676"/>
                    <a:gd name="connsiteX9" fmla="*/ 140838 w 281676"/>
                    <a:gd name="connsiteY9" fmla="*/ 35210 h 281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1676" h="281676">
                      <a:moveTo>
                        <a:pt x="140838" y="281676"/>
                      </a:moveTo>
                      <a:cubicBezTo>
                        <a:pt x="218621" y="281676"/>
                        <a:pt x="281676" y="218621"/>
                        <a:pt x="281676" y="140838"/>
                      </a:cubicBezTo>
                      <a:cubicBezTo>
                        <a:pt x="281676" y="63055"/>
                        <a:pt x="218621" y="0"/>
                        <a:pt x="140838" y="0"/>
                      </a:cubicBezTo>
                      <a:cubicBezTo>
                        <a:pt x="63055" y="0"/>
                        <a:pt x="0" y="63055"/>
                        <a:pt x="0" y="140838"/>
                      </a:cubicBezTo>
                      <a:cubicBezTo>
                        <a:pt x="88" y="218584"/>
                        <a:pt x="63092" y="281588"/>
                        <a:pt x="140838" y="281676"/>
                      </a:cubicBezTo>
                      <a:close/>
                      <a:moveTo>
                        <a:pt x="140838" y="35210"/>
                      </a:moveTo>
                      <a:cubicBezTo>
                        <a:pt x="199175" y="35210"/>
                        <a:pt x="246467" y="82501"/>
                        <a:pt x="246467" y="140838"/>
                      </a:cubicBezTo>
                      <a:cubicBezTo>
                        <a:pt x="246467" y="199175"/>
                        <a:pt x="199175" y="246467"/>
                        <a:pt x="140838" y="246467"/>
                      </a:cubicBezTo>
                      <a:cubicBezTo>
                        <a:pt x="82501" y="246467"/>
                        <a:pt x="35210" y="199175"/>
                        <a:pt x="35210" y="140838"/>
                      </a:cubicBezTo>
                      <a:cubicBezTo>
                        <a:pt x="35268" y="82525"/>
                        <a:pt x="82526" y="35268"/>
                        <a:pt x="140838" y="3521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75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cs-CZ"/>
                </a:p>
              </p:txBody>
            </p:sp>
            <p:sp>
              <p:nvSpPr>
                <p:cNvPr id="56" name="Volný tvar: obrazec 55">
                  <a:extLst>
                    <a:ext uri="{FF2B5EF4-FFF2-40B4-BE49-F238E27FC236}">
                      <a16:creationId xmlns:a16="http://schemas.microsoft.com/office/drawing/2014/main" id="{61F4B3EF-9409-4E8B-0D01-6952833870F8}"/>
                    </a:ext>
                  </a:extLst>
                </p:cNvPr>
                <p:cNvSpPr/>
                <p:nvPr/>
              </p:nvSpPr>
              <p:spPr>
                <a:xfrm>
                  <a:off x="3325943" y="4656066"/>
                  <a:ext cx="668922" cy="651378"/>
                </a:xfrm>
                <a:custGeom>
                  <a:avLst/>
                  <a:gdLst>
                    <a:gd name="connsiteX0" fmla="*/ 668227 w 668922"/>
                    <a:gd name="connsiteY0" fmla="*/ 558848 h 651378"/>
                    <a:gd name="connsiteX1" fmla="*/ 612895 w 668922"/>
                    <a:gd name="connsiteY1" fmla="*/ 166561 h 651378"/>
                    <a:gd name="connsiteX2" fmla="*/ 601135 w 668922"/>
                    <a:gd name="connsiteY2" fmla="*/ 128640 h 651378"/>
                    <a:gd name="connsiteX3" fmla="*/ 587333 w 668922"/>
                    <a:gd name="connsiteY3" fmla="*/ 108606 h 651378"/>
                    <a:gd name="connsiteX4" fmla="*/ 446758 w 668922"/>
                    <a:gd name="connsiteY4" fmla="*/ 18487 h 651378"/>
                    <a:gd name="connsiteX5" fmla="*/ 336253 w 668922"/>
                    <a:gd name="connsiteY5" fmla="*/ 2 h 651378"/>
                    <a:gd name="connsiteX6" fmla="*/ 332627 w 668922"/>
                    <a:gd name="connsiteY6" fmla="*/ 2 h 651378"/>
                    <a:gd name="connsiteX7" fmla="*/ 222438 w 668922"/>
                    <a:gd name="connsiteY7" fmla="*/ 18399 h 651378"/>
                    <a:gd name="connsiteX8" fmla="*/ 80984 w 668922"/>
                    <a:gd name="connsiteY8" fmla="*/ 109380 h 651378"/>
                    <a:gd name="connsiteX9" fmla="*/ 67869 w 668922"/>
                    <a:gd name="connsiteY9" fmla="*/ 128640 h 651378"/>
                    <a:gd name="connsiteX10" fmla="*/ 56109 w 668922"/>
                    <a:gd name="connsiteY10" fmla="*/ 166578 h 651378"/>
                    <a:gd name="connsiteX11" fmla="*/ 671 w 668922"/>
                    <a:gd name="connsiteY11" fmla="*/ 559658 h 651378"/>
                    <a:gd name="connsiteX12" fmla="*/ 45792 w 668922"/>
                    <a:gd name="connsiteY12" fmla="*/ 649970 h 651378"/>
                    <a:gd name="connsiteX13" fmla="*/ 52676 w 668922"/>
                    <a:gd name="connsiteY13" fmla="*/ 651378 h 651378"/>
                    <a:gd name="connsiteX14" fmla="*/ 70282 w 668922"/>
                    <a:gd name="connsiteY14" fmla="*/ 633775 h 651378"/>
                    <a:gd name="connsiteX15" fmla="*/ 59577 w 668922"/>
                    <a:gd name="connsiteY15" fmla="*/ 617577 h 651378"/>
                    <a:gd name="connsiteX16" fmla="*/ 35634 w 668922"/>
                    <a:gd name="connsiteY16" fmla="*/ 563759 h 651378"/>
                    <a:gd name="connsiteX17" fmla="*/ 90948 w 668922"/>
                    <a:gd name="connsiteY17" fmla="*/ 171508 h 651378"/>
                    <a:gd name="connsiteX18" fmla="*/ 98730 w 668922"/>
                    <a:gd name="connsiteY18" fmla="*/ 145558 h 651378"/>
                    <a:gd name="connsiteX19" fmla="*/ 107339 w 668922"/>
                    <a:gd name="connsiteY19" fmla="*/ 132689 h 651378"/>
                    <a:gd name="connsiteX20" fmla="*/ 233882 w 668922"/>
                    <a:gd name="connsiteY20" fmla="*/ 51707 h 651378"/>
                    <a:gd name="connsiteX21" fmla="*/ 330849 w 668922"/>
                    <a:gd name="connsiteY21" fmla="*/ 35211 h 651378"/>
                    <a:gd name="connsiteX22" fmla="*/ 332609 w 668922"/>
                    <a:gd name="connsiteY22" fmla="*/ 35211 h 651378"/>
                    <a:gd name="connsiteX23" fmla="*/ 334493 w 668922"/>
                    <a:gd name="connsiteY23" fmla="*/ 34824 h 651378"/>
                    <a:gd name="connsiteX24" fmla="*/ 336394 w 668922"/>
                    <a:gd name="connsiteY24" fmla="*/ 35211 h 651378"/>
                    <a:gd name="connsiteX25" fmla="*/ 336500 w 668922"/>
                    <a:gd name="connsiteY25" fmla="*/ 35211 h 651378"/>
                    <a:gd name="connsiteX26" fmla="*/ 435368 w 668922"/>
                    <a:gd name="connsiteY26" fmla="*/ 51813 h 651378"/>
                    <a:gd name="connsiteX27" fmla="*/ 560978 w 668922"/>
                    <a:gd name="connsiteY27" fmla="*/ 131914 h 651378"/>
                    <a:gd name="connsiteX28" fmla="*/ 570256 w 668922"/>
                    <a:gd name="connsiteY28" fmla="*/ 145558 h 651378"/>
                    <a:gd name="connsiteX29" fmla="*/ 578037 w 668922"/>
                    <a:gd name="connsiteY29" fmla="*/ 171490 h 651378"/>
                    <a:gd name="connsiteX30" fmla="*/ 633263 w 668922"/>
                    <a:gd name="connsiteY30" fmla="*/ 562950 h 651378"/>
                    <a:gd name="connsiteX31" fmla="*/ 609409 w 668922"/>
                    <a:gd name="connsiteY31" fmla="*/ 617524 h 651378"/>
                    <a:gd name="connsiteX32" fmla="*/ 599932 w 668922"/>
                    <a:gd name="connsiteY32" fmla="*/ 640548 h 651378"/>
                    <a:gd name="connsiteX33" fmla="*/ 616310 w 668922"/>
                    <a:gd name="connsiteY33" fmla="*/ 651378 h 651378"/>
                    <a:gd name="connsiteX34" fmla="*/ 623194 w 668922"/>
                    <a:gd name="connsiteY34" fmla="*/ 649970 h 651378"/>
                    <a:gd name="connsiteX35" fmla="*/ 668227 w 668922"/>
                    <a:gd name="connsiteY35" fmla="*/ 558848 h 651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668922" h="651378">
                      <a:moveTo>
                        <a:pt x="668227" y="558848"/>
                      </a:moveTo>
                      <a:lnTo>
                        <a:pt x="612895" y="166561"/>
                      </a:lnTo>
                      <a:cubicBezTo>
                        <a:pt x="611314" y="153311"/>
                        <a:pt x="607328" y="140460"/>
                        <a:pt x="601135" y="128640"/>
                      </a:cubicBezTo>
                      <a:cubicBezTo>
                        <a:pt x="597221" y="121514"/>
                        <a:pt x="592598" y="114801"/>
                        <a:pt x="587333" y="108606"/>
                      </a:cubicBezTo>
                      <a:cubicBezTo>
                        <a:pt x="548653" y="67398"/>
                        <a:pt x="500351" y="36433"/>
                        <a:pt x="446758" y="18487"/>
                      </a:cubicBezTo>
                      <a:cubicBezTo>
                        <a:pt x="411227" y="6144"/>
                        <a:pt x="373866" y="-105"/>
                        <a:pt x="336253" y="2"/>
                      </a:cubicBezTo>
                      <a:cubicBezTo>
                        <a:pt x="335095" y="495"/>
                        <a:pt x="333785" y="495"/>
                        <a:pt x="332627" y="2"/>
                      </a:cubicBezTo>
                      <a:cubicBezTo>
                        <a:pt x="295123" y="-125"/>
                        <a:pt x="257868" y="6097"/>
                        <a:pt x="222438" y="18399"/>
                      </a:cubicBezTo>
                      <a:cubicBezTo>
                        <a:pt x="168455" y="36493"/>
                        <a:pt x="119838" y="67764"/>
                        <a:pt x="80984" y="109380"/>
                      </a:cubicBezTo>
                      <a:cubicBezTo>
                        <a:pt x="75997" y="115359"/>
                        <a:pt x="71604" y="121809"/>
                        <a:pt x="67869" y="128640"/>
                      </a:cubicBezTo>
                      <a:cubicBezTo>
                        <a:pt x="61674" y="140465"/>
                        <a:pt x="57688" y="153322"/>
                        <a:pt x="56109" y="166578"/>
                      </a:cubicBezTo>
                      <a:lnTo>
                        <a:pt x="671" y="559658"/>
                      </a:lnTo>
                      <a:cubicBezTo>
                        <a:pt x="-4610" y="616187"/>
                        <a:pt x="22290" y="639971"/>
                        <a:pt x="45792" y="649970"/>
                      </a:cubicBezTo>
                      <a:cubicBezTo>
                        <a:pt x="47966" y="650903"/>
                        <a:pt x="50310" y="651382"/>
                        <a:pt x="52676" y="651378"/>
                      </a:cubicBezTo>
                      <a:cubicBezTo>
                        <a:pt x="62399" y="651378"/>
                        <a:pt x="70280" y="643499"/>
                        <a:pt x="70282" y="633775"/>
                      </a:cubicBezTo>
                      <a:cubicBezTo>
                        <a:pt x="70282" y="626718"/>
                        <a:pt x="66069" y="620343"/>
                        <a:pt x="59577" y="617577"/>
                      </a:cubicBezTo>
                      <a:cubicBezTo>
                        <a:pt x="47623" y="612490"/>
                        <a:pt x="32131" y="601293"/>
                        <a:pt x="35634" y="563759"/>
                      </a:cubicBezTo>
                      <a:lnTo>
                        <a:pt x="90948" y="171508"/>
                      </a:lnTo>
                      <a:cubicBezTo>
                        <a:pt x="91961" y="162460"/>
                        <a:pt x="94596" y="153670"/>
                        <a:pt x="98730" y="145558"/>
                      </a:cubicBezTo>
                      <a:cubicBezTo>
                        <a:pt x="101205" y="141016"/>
                        <a:pt x="104085" y="136710"/>
                        <a:pt x="107339" y="132689"/>
                      </a:cubicBezTo>
                      <a:cubicBezTo>
                        <a:pt x="142150" y="95619"/>
                        <a:pt x="185638" y="67789"/>
                        <a:pt x="233882" y="51707"/>
                      </a:cubicBezTo>
                      <a:cubicBezTo>
                        <a:pt x="265040" y="40769"/>
                        <a:pt x="297826" y="35192"/>
                        <a:pt x="330849" y="35211"/>
                      </a:cubicBezTo>
                      <a:cubicBezTo>
                        <a:pt x="331430" y="35211"/>
                        <a:pt x="332011" y="35211"/>
                        <a:pt x="332609" y="35211"/>
                      </a:cubicBezTo>
                      <a:cubicBezTo>
                        <a:pt x="333243" y="35118"/>
                        <a:pt x="333873" y="34988"/>
                        <a:pt x="334493" y="34824"/>
                      </a:cubicBezTo>
                      <a:cubicBezTo>
                        <a:pt x="335120" y="34988"/>
                        <a:pt x="335753" y="35118"/>
                        <a:pt x="336394" y="35211"/>
                      </a:cubicBezTo>
                      <a:lnTo>
                        <a:pt x="336500" y="35211"/>
                      </a:lnTo>
                      <a:cubicBezTo>
                        <a:pt x="370164" y="35049"/>
                        <a:pt x="403604" y="40664"/>
                        <a:pt x="435368" y="51813"/>
                      </a:cubicBezTo>
                      <a:cubicBezTo>
                        <a:pt x="483200" y="67752"/>
                        <a:pt x="526350" y="95270"/>
                        <a:pt x="560978" y="131914"/>
                      </a:cubicBezTo>
                      <a:cubicBezTo>
                        <a:pt x="564501" y="136154"/>
                        <a:pt x="567608" y="140722"/>
                        <a:pt x="570256" y="145558"/>
                      </a:cubicBezTo>
                      <a:cubicBezTo>
                        <a:pt x="574388" y="153663"/>
                        <a:pt x="577023" y="162448"/>
                        <a:pt x="578037" y="171490"/>
                      </a:cubicBezTo>
                      <a:lnTo>
                        <a:pt x="633263" y="562950"/>
                      </a:lnTo>
                      <a:cubicBezTo>
                        <a:pt x="636784" y="601293"/>
                        <a:pt x="621363" y="612490"/>
                        <a:pt x="609409" y="617524"/>
                      </a:cubicBezTo>
                      <a:cubicBezTo>
                        <a:pt x="600434" y="621266"/>
                        <a:pt x="596191" y="631573"/>
                        <a:pt x="599932" y="640548"/>
                      </a:cubicBezTo>
                      <a:cubicBezTo>
                        <a:pt x="602684" y="647150"/>
                        <a:pt x="609157" y="651429"/>
                        <a:pt x="616310" y="651378"/>
                      </a:cubicBezTo>
                      <a:cubicBezTo>
                        <a:pt x="618676" y="651382"/>
                        <a:pt x="621019" y="650903"/>
                        <a:pt x="623194" y="649970"/>
                      </a:cubicBezTo>
                      <a:cubicBezTo>
                        <a:pt x="646696" y="639971"/>
                        <a:pt x="673614" y="616169"/>
                        <a:pt x="668227" y="55884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75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cs-CZ"/>
                </a:p>
              </p:txBody>
            </p:sp>
          </p:grpSp>
        </p:grpSp>
        <p:grpSp>
          <p:nvGrpSpPr>
            <p:cNvPr id="17" name="Skupina 16">
              <a:extLst>
                <a:ext uri="{FF2B5EF4-FFF2-40B4-BE49-F238E27FC236}">
                  <a16:creationId xmlns:a16="http://schemas.microsoft.com/office/drawing/2014/main" id="{008DE939-424C-4281-58E0-2866B5FE2306}"/>
                </a:ext>
              </a:extLst>
            </p:cNvPr>
            <p:cNvGrpSpPr/>
            <p:nvPr/>
          </p:nvGrpSpPr>
          <p:grpSpPr>
            <a:xfrm>
              <a:off x="313049" y="2205974"/>
              <a:ext cx="4521946" cy="1702397"/>
              <a:chOff x="6148556" y="3429000"/>
              <a:chExt cx="4521946" cy="1702397"/>
            </a:xfrm>
          </p:grpSpPr>
          <p:pic>
            <p:nvPicPr>
              <p:cNvPr id="40" name="Zástupný obsah 4" descr="Muž obrys">
                <a:extLst>
                  <a:ext uri="{FF2B5EF4-FFF2-40B4-BE49-F238E27FC236}">
                    <a16:creationId xmlns:a16="http://schemas.microsoft.com/office/drawing/2014/main" id="{3E2DD175-6FF4-23AC-4032-AF9E1E9E17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148556" y="3429000"/>
                <a:ext cx="1690058" cy="1690058"/>
              </a:xfrm>
              <a:prstGeom prst="rect">
                <a:avLst/>
              </a:prstGeom>
            </p:spPr>
          </p:pic>
          <p:pic>
            <p:nvPicPr>
              <p:cNvPr id="42" name="Zástupný obsah 4" descr="Muž obrys">
                <a:extLst>
                  <a:ext uri="{FF2B5EF4-FFF2-40B4-BE49-F238E27FC236}">
                    <a16:creationId xmlns:a16="http://schemas.microsoft.com/office/drawing/2014/main" id="{6418E82A-321E-29CB-B49D-610DE3157B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203030" y="3441339"/>
                <a:ext cx="1690058" cy="1690058"/>
              </a:xfrm>
              <a:prstGeom prst="rect">
                <a:avLst/>
              </a:prstGeom>
            </p:spPr>
          </p:pic>
          <p:pic>
            <p:nvPicPr>
              <p:cNvPr id="44" name="Zástupný obsah 4" descr="Muž obrys">
                <a:extLst>
                  <a:ext uri="{FF2B5EF4-FFF2-40B4-BE49-F238E27FC236}">
                    <a16:creationId xmlns:a16="http://schemas.microsoft.com/office/drawing/2014/main" id="{E07A6752-9141-9F25-EA3C-80A0F4C917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898525" y="3441339"/>
                <a:ext cx="1690058" cy="1690058"/>
              </a:xfrm>
              <a:prstGeom prst="rect">
                <a:avLst/>
              </a:prstGeom>
            </p:spPr>
          </p:pic>
          <p:pic>
            <p:nvPicPr>
              <p:cNvPr id="45" name="Zástupný obsah 4" descr="Muž obrys">
                <a:extLst>
                  <a:ext uri="{FF2B5EF4-FFF2-40B4-BE49-F238E27FC236}">
                    <a16:creationId xmlns:a16="http://schemas.microsoft.com/office/drawing/2014/main" id="{7E052C85-9DD5-4C40-302B-757A13B311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980444" y="3441339"/>
                <a:ext cx="1690058" cy="169005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59156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F53E9-A85A-3155-6D92-9F85B234D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3">
            <a:extLst>
              <a:ext uri="{FF2B5EF4-FFF2-40B4-BE49-F238E27FC236}">
                <a16:creationId xmlns:a16="http://schemas.microsoft.com/office/drawing/2014/main" id="{44DEF311-9595-3BB4-D28C-F11644D9645E}"/>
              </a:ext>
            </a:extLst>
          </p:cNvPr>
          <p:cNvSpPr txBox="1">
            <a:spLocks/>
          </p:cNvSpPr>
          <p:nvPr/>
        </p:nvSpPr>
        <p:spPr>
          <a:xfrm>
            <a:off x="870268" y="533684"/>
            <a:ext cx="6480000" cy="57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GB" sz="2400" b="1" dirty="0">
                <a:solidFill>
                  <a:srgbClr val="78003F"/>
                </a:solidFill>
              </a:rPr>
              <a:t>Victims de-escalate the bullying by successfully standing up for themselves</a:t>
            </a:r>
          </a:p>
          <a:p>
            <a:pPr lvl="1" algn="just">
              <a:lnSpc>
                <a:spcPct val="120000"/>
              </a:lnSpc>
            </a:pPr>
            <a:r>
              <a:rPr lang="en-GB" sz="2000" dirty="0"/>
              <a:t>Immediate reactions (also to the „grey areas“)</a:t>
            </a:r>
          </a:p>
          <a:p>
            <a:pPr lvl="1" algn="just">
              <a:lnSpc>
                <a:spcPct val="120000"/>
              </a:lnSpc>
            </a:pPr>
            <a:r>
              <a:rPr lang="en-GB" sz="2000" dirty="0"/>
              <a:t>However, highly dependent on victim‘s and bully‘s relative status</a:t>
            </a:r>
          </a:p>
          <a:p>
            <a:pPr marL="457200" lvl="1" indent="0" algn="just">
              <a:buNone/>
            </a:pPr>
            <a:endParaRPr lang="en-GB" sz="1600" noProof="0" dirty="0"/>
          </a:p>
          <a:p>
            <a:pPr marL="457200" lvl="1" indent="0" algn="just">
              <a:buNone/>
            </a:pPr>
            <a:endParaRPr lang="en-GB" sz="2000" noProof="0" dirty="0"/>
          </a:p>
          <a:p>
            <a:pPr algn="just"/>
            <a:endParaRPr lang="en-GB" sz="2400" noProof="0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en-GB" sz="2400" noProof="0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en-GB" sz="2400" noProof="0" dirty="0"/>
          </a:p>
        </p:txBody>
      </p:sp>
      <p:pic>
        <p:nvPicPr>
          <p:cNvPr id="4" name="Zástupný obsah 4" descr="Obsah obrázku text, snímek obrazovky, Písmo, černobílá&#10;&#10;Obsah generovaný pomocí AI může být nesprávný.">
            <a:extLst>
              <a:ext uri="{FF2B5EF4-FFF2-40B4-BE49-F238E27FC236}">
                <a16:creationId xmlns:a16="http://schemas.microsoft.com/office/drawing/2014/main" id="{6DA8495E-0440-B706-CFFB-0194CCB1B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306" y="533684"/>
            <a:ext cx="3040218" cy="563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90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78774F24-01CA-8320-D826-C4FCE8DE6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8003F"/>
                </a:solidFill>
              </a:rPr>
              <a:t>CONCLUSIONS</a:t>
            </a:r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948C7908-C5DF-B124-3DCB-D02E0DB3E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4244" y="2587137"/>
            <a:ext cx="4683512" cy="255364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GB" sz="2000" noProof="0" dirty="0"/>
              <a:t>Bullying as „</a:t>
            </a:r>
            <a:r>
              <a:rPr lang="en-GB" sz="2000" b="1" i="1" noProof="0" dirty="0"/>
              <a:t>aggressive behaviour or intentional harm </a:t>
            </a:r>
            <a:r>
              <a:rPr lang="en-GB" sz="2000" i="1" noProof="0" dirty="0"/>
              <a:t>doing that is carried out </a:t>
            </a:r>
            <a:r>
              <a:rPr lang="en-GB" sz="2000" b="1" i="1" noProof="0" dirty="0"/>
              <a:t>repeatedly </a:t>
            </a:r>
            <a:r>
              <a:rPr lang="en-GB" sz="2000" i="1" noProof="0" dirty="0"/>
              <a:t>and </a:t>
            </a:r>
            <a:r>
              <a:rPr lang="en-GB" sz="2000" b="1" i="1" noProof="0" dirty="0"/>
              <a:t>over time </a:t>
            </a:r>
            <a:r>
              <a:rPr lang="en-GB" sz="2000" i="1" noProof="0" dirty="0"/>
              <a:t>in an interpersonal relationship characterized by </a:t>
            </a:r>
            <a:r>
              <a:rPr lang="en-GB" sz="2000" b="1" i="1" noProof="0" dirty="0"/>
              <a:t>an actual or perceived imbalance </a:t>
            </a:r>
            <a:r>
              <a:rPr lang="en-GB" sz="2000" i="1" noProof="0" dirty="0"/>
              <a:t>of power or strength</a:t>
            </a:r>
            <a:r>
              <a:rPr lang="en-GB" sz="2000" noProof="0" dirty="0"/>
              <a:t>“</a:t>
            </a:r>
            <a:r>
              <a:rPr lang="cs-CZ" sz="2000" noProof="0" dirty="0"/>
              <a:t>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GB" sz="2000" noProof="0" dirty="0"/>
              <a:t>(Olweus &amp; Limber, 2010, p. 125)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DDFAA05-A26B-3F9C-8837-002918072FE6}"/>
              </a:ext>
            </a:extLst>
          </p:cNvPr>
          <p:cNvSpPr txBox="1"/>
          <p:nvPr/>
        </p:nvSpPr>
        <p:spPr>
          <a:xfrm>
            <a:off x="5015531" y="2037299"/>
            <a:ext cx="2160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noProof="0" dirty="0">
                <a:solidFill>
                  <a:srgbClr val="78003F"/>
                </a:solidFill>
              </a:rPr>
              <a:t>ESCALATION</a:t>
            </a:r>
            <a:endParaRPr lang="en-GB" sz="2400" b="1" noProof="0" dirty="0">
              <a:solidFill>
                <a:srgbClr val="78003F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BB22730C-4C52-B159-B1D6-B9D6AFC18CA1}"/>
              </a:ext>
            </a:extLst>
          </p:cNvPr>
          <p:cNvSpPr txBox="1"/>
          <p:nvPr/>
        </p:nvSpPr>
        <p:spPr>
          <a:xfrm>
            <a:off x="5015529" y="1487461"/>
            <a:ext cx="2160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noProof="0" dirty="0">
                <a:solidFill>
                  <a:srgbClr val="00B050"/>
                </a:solidFill>
              </a:rPr>
              <a:t>ONSET</a:t>
            </a:r>
            <a:endParaRPr lang="en-GB" sz="2400" b="1" noProof="0" dirty="0">
              <a:solidFill>
                <a:srgbClr val="00B050"/>
              </a:solidFill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28EFE99E-E95E-D694-26E4-2F2E009EB2C5}"/>
              </a:ext>
            </a:extLst>
          </p:cNvPr>
          <p:cNvSpPr txBox="1"/>
          <p:nvPr/>
        </p:nvSpPr>
        <p:spPr>
          <a:xfrm>
            <a:off x="4819125" y="5228951"/>
            <a:ext cx="2553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noProof="0" dirty="0">
                <a:solidFill>
                  <a:srgbClr val="7030A0"/>
                </a:solidFill>
              </a:rPr>
              <a:t>MAINTENANCE</a:t>
            </a:r>
            <a:endParaRPr lang="en-GB" sz="2400" b="1" noProof="0" dirty="0">
              <a:solidFill>
                <a:srgbClr val="7030A0"/>
              </a:solidFill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0F335885-2FE5-B29F-BE95-C43BE55FA6D4}"/>
              </a:ext>
            </a:extLst>
          </p:cNvPr>
          <p:cNvSpPr txBox="1"/>
          <p:nvPr/>
        </p:nvSpPr>
        <p:spPr>
          <a:xfrm>
            <a:off x="4694989" y="5778789"/>
            <a:ext cx="2802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noProof="0" dirty="0">
                <a:solidFill>
                  <a:srgbClr val="00B0F0"/>
                </a:solidFill>
              </a:rPr>
              <a:t>DE-ESCALATION</a:t>
            </a:r>
            <a:endParaRPr lang="en-GB" sz="2400" b="1" noProof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0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31" name="Zástupný obsah 30" descr="Obsah obrázku skica, kresba, Dětské kresby, Perokresba&#10;&#10;Obsah generovaný pomocí AI může být nesprávný.">
            <a:extLst>
              <a:ext uri="{FF2B5EF4-FFF2-40B4-BE49-F238E27FC236}">
                <a16:creationId xmlns:a16="http://schemas.microsoft.com/office/drawing/2014/main" id="{FC942AA3-70BC-ADED-C25F-55F99C16015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1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D7891501-DA07-E60C-E140-E04A8B1B8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327" y="498939"/>
            <a:ext cx="3979127" cy="1319288"/>
          </a:xfrm>
        </p:spPr>
        <p:txBody>
          <a:bodyPr>
            <a:normAutofit/>
          </a:bodyPr>
          <a:lstStyle/>
          <a:p>
            <a:r>
              <a:rPr lang="en-GB" sz="4000" b="1" noProof="0" dirty="0">
                <a:solidFill>
                  <a:srgbClr val="78003F"/>
                </a:solidFill>
              </a:rPr>
              <a:t>CONCLUSIONS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4AC5DB9-196E-6E42-B87D-F5741B15273D}"/>
              </a:ext>
            </a:extLst>
          </p:cNvPr>
          <p:cNvSpPr txBox="1"/>
          <p:nvPr/>
        </p:nvSpPr>
        <p:spPr>
          <a:xfrm>
            <a:off x="6501483" y="365126"/>
            <a:ext cx="2564780" cy="646331"/>
          </a:xfrm>
          <a:prstGeom prst="rect">
            <a:avLst/>
          </a:prstGeom>
          <a:solidFill>
            <a:srgbClr val="E64164"/>
          </a:solidFill>
          <a:ln w="38100">
            <a:solidFill>
              <a:srgbClr val="78003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noProof="0" dirty="0">
                <a:solidFill>
                  <a:schemeClr val="bg1"/>
                </a:solidFill>
              </a:rPr>
              <a:t>Bully-victim hitting the bully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CB4F6BC4-2940-F5FF-9E9B-93894012E013}"/>
              </a:ext>
            </a:extLst>
          </p:cNvPr>
          <p:cNvSpPr txBox="1"/>
          <p:nvPr/>
        </p:nvSpPr>
        <p:spPr>
          <a:xfrm>
            <a:off x="9669643" y="1315082"/>
            <a:ext cx="2402541" cy="369332"/>
          </a:xfrm>
          <a:prstGeom prst="rect">
            <a:avLst/>
          </a:prstGeom>
          <a:solidFill>
            <a:srgbClr val="E64164"/>
          </a:solidFill>
          <a:ln w="38100">
            <a:solidFill>
              <a:srgbClr val="78003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noProof="0" dirty="0">
                <a:solidFill>
                  <a:schemeClr val="bg1"/>
                </a:solidFill>
              </a:rPr>
              <a:t>The „grey areas“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FDF91773-EF21-3582-FF1D-6FD3C4CED2BE}"/>
              </a:ext>
            </a:extLst>
          </p:cNvPr>
          <p:cNvSpPr txBox="1"/>
          <p:nvPr/>
        </p:nvSpPr>
        <p:spPr>
          <a:xfrm>
            <a:off x="9669640" y="2874436"/>
            <a:ext cx="2402541" cy="923330"/>
          </a:xfrm>
          <a:prstGeom prst="rect">
            <a:avLst/>
          </a:prstGeom>
          <a:solidFill>
            <a:srgbClr val="E64164"/>
          </a:solidFill>
          <a:ln w="38100">
            <a:solidFill>
              <a:srgbClr val="78003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noProof="0" dirty="0">
                <a:solidFill>
                  <a:schemeClr val="bg1"/>
                </a:solidFill>
              </a:rPr>
              <a:t>Negotiating the norms of appropriateness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AC32AA36-1D25-CD9A-5F33-0C52EC5F3C66}"/>
              </a:ext>
            </a:extLst>
          </p:cNvPr>
          <p:cNvSpPr txBox="1"/>
          <p:nvPr/>
        </p:nvSpPr>
        <p:spPr>
          <a:xfrm>
            <a:off x="9669640" y="2080372"/>
            <a:ext cx="2402541" cy="369332"/>
          </a:xfrm>
          <a:prstGeom prst="rect">
            <a:avLst/>
          </a:prstGeom>
          <a:solidFill>
            <a:srgbClr val="E64164"/>
          </a:solidFill>
          <a:ln w="38100">
            <a:solidFill>
              <a:srgbClr val="78003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noProof="0" dirty="0">
                <a:solidFill>
                  <a:schemeClr val="bg1"/>
                </a:solidFill>
              </a:rPr>
              <a:t>Power struggle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C6AA46F1-B2A9-46F5-FA39-3302CC3653F1}"/>
              </a:ext>
            </a:extLst>
          </p:cNvPr>
          <p:cNvSpPr txBox="1"/>
          <p:nvPr/>
        </p:nvSpPr>
        <p:spPr>
          <a:xfrm>
            <a:off x="9669641" y="4306332"/>
            <a:ext cx="2402541" cy="923330"/>
          </a:xfrm>
          <a:prstGeom prst="rect">
            <a:avLst/>
          </a:prstGeom>
          <a:solidFill>
            <a:srgbClr val="E64164"/>
          </a:solidFill>
          <a:ln w="38100">
            <a:solidFill>
              <a:srgbClr val="78003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noProof="0" dirty="0">
                <a:solidFill>
                  <a:schemeClr val="bg1"/>
                </a:solidFill>
              </a:rPr>
              <a:t>Constructing the narrative to convince others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EDFDD59B-7014-3F07-9133-1E3A720CC7AF}"/>
              </a:ext>
            </a:extLst>
          </p:cNvPr>
          <p:cNvSpPr txBox="1"/>
          <p:nvPr/>
        </p:nvSpPr>
        <p:spPr>
          <a:xfrm>
            <a:off x="6501483" y="5416134"/>
            <a:ext cx="2564780" cy="646331"/>
          </a:xfrm>
          <a:prstGeom prst="rect">
            <a:avLst/>
          </a:prstGeom>
          <a:solidFill>
            <a:srgbClr val="E64164"/>
          </a:solidFill>
          <a:ln w="38100">
            <a:solidFill>
              <a:srgbClr val="78003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noProof="0" dirty="0">
                <a:solidFill>
                  <a:schemeClr val="bg1"/>
                </a:solidFill>
              </a:rPr>
              <a:t>Reward structure favouring bullying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6A91A2E-311E-91EC-E651-AED1113B98A1}"/>
              </a:ext>
            </a:extLst>
          </p:cNvPr>
          <p:cNvSpPr/>
          <p:nvPr/>
        </p:nvSpPr>
        <p:spPr>
          <a:xfrm>
            <a:off x="501471" y="1684414"/>
            <a:ext cx="5336997" cy="4805597"/>
          </a:xfrm>
          <a:prstGeom prst="rect">
            <a:avLst/>
          </a:prstGeom>
          <a:solidFill>
            <a:srgbClr val="E64164"/>
          </a:solidFill>
          <a:ln w="28575">
            <a:solidFill>
              <a:srgbClr val="7800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noProof="0" dirty="0"/>
              <a:t>Typically focusing on visible, typically physical bullying behaviour</a:t>
            </a:r>
          </a:p>
          <a:p>
            <a:endParaRPr lang="en-GB" sz="24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noProof="0" dirty="0"/>
              <a:t>However, many less noticeable behaviours that „prepare the ground“ for bullying take place before such incidents</a:t>
            </a:r>
          </a:p>
          <a:p>
            <a:endParaRPr lang="en-GB" sz="2400" noProof="0" dirty="0"/>
          </a:p>
          <a:p>
            <a:pPr algn="ctr"/>
            <a:r>
              <a:rPr lang="en-GB" sz="2400" noProof="0" dirty="0"/>
              <a:t>= the power imbalance is also actively constructed, not only exploited</a:t>
            </a:r>
          </a:p>
        </p:txBody>
      </p:sp>
    </p:spTree>
    <p:extLst>
      <p:ext uri="{BB962C8B-B14F-4D97-AF65-F5344CB8AC3E}">
        <p14:creationId xmlns:p14="http://schemas.microsoft.com/office/powerpoint/2010/main" val="215676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06386C-4469-86E0-583B-04E54E8DD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8003F"/>
                </a:solidFill>
              </a:rPr>
              <a:t>CONCLUSIONS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EAC7FF-CB86-4289-E607-5DDD47EAA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4034" cy="4351338"/>
          </a:xfrm>
        </p:spPr>
        <p:txBody>
          <a:bodyPr>
            <a:normAutofit lnSpcReduction="10000"/>
          </a:bodyPr>
          <a:lstStyle/>
          <a:p>
            <a:r>
              <a:rPr lang="en-GB" noProof="0" dirty="0"/>
              <a:t>Events with </a:t>
            </a:r>
            <a:r>
              <a:rPr lang="en-GB" b="1" noProof="0" dirty="0">
                <a:solidFill>
                  <a:srgbClr val="78003F"/>
                </a:solidFill>
              </a:rPr>
              <a:t>potential</a:t>
            </a:r>
            <a:r>
              <a:rPr lang="en-GB" noProof="0" dirty="0"/>
              <a:t> </a:t>
            </a:r>
            <a:r>
              <a:rPr lang="en-GB" b="1" noProof="0" dirty="0">
                <a:solidFill>
                  <a:srgbClr val="78003F"/>
                </a:solidFill>
              </a:rPr>
              <a:t>for both escalation and de</a:t>
            </a:r>
            <a:r>
              <a:rPr lang="en-GB" b="1" dirty="0">
                <a:solidFill>
                  <a:srgbClr val="78003F"/>
                </a:solidFill>
              </a:rPr>
              <a:t>-</a:t>
            </a:r>
            <a:r>
              <a:rPr lang="en-GB" b="1" noProof="0" dirty="0">
                <a:solidFill>
                  <a:srgbClr val="78003F"/>
                </a:solidFill>
              </a:rPr>
              <a:t>escalation</a:t>
            </a:r>
          </a:p>
          <a:p>
            <a:pPr marL="457200" lvl="1" indent="0">
              <a:buNone/>
            </a:pPr>
            <a:r>
              <a:rPr lang="cs-CZ" dirty="0"/>
              <a:t>  </a:t>
            </a:r>
            <a:r>
              <a:rPr lang="en-GB" dirty="0"/>
              <a:t>retaliation</a:t>
            </a:r>
            <a:endParaRPr lang="cs-CZ" dirty="0"/>
          </a:p>
          <a:p>
            <a:pPr marL="457200" lvl="1" indent="0">
              <a:buNone/>
            </a:pPr>
            <a:r>
              <a:rPr lang="cs-CZ" noProof="0" dirty="0"/>
              <a:t>  </a:t>
            </a:r>
            <a:r>
              <a:rPr lang="en-GB" noProof="0" dirty="0"/>
              <a:t>changing yourself to adapt to t</a:t>
            </a:r>
            <a:r>
              <a:rPr lang="en-GB" dirty="0"/>
              <a:t>he (popularity) norm</a:t>
            </a:r>
            <a:endParaRPr lang="cs-CZ" dirty="0"/>
          </a:p>
          <a:p>
            <a:pPr marL="457200" lvl="1" indent="0">
              <a:buNone/>
            </a:pPr>
            <a:r>
              <a:rPr lang="cs-CZ" noProof="0" dirty="0"/>
              <a:t>  </a:t>
            </a:r>
            <a:r>
              <a:rPr lang="en-GB" noProof="0" dirty="0"/>
              <a:t>defending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= dependent on social status, bullying phase/progression…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>
                <a:solidFill>
                  <a:srgbClr val="78003F"/>
                </a:solidFill>
              </a:rPr>
              <a:t>De-escalation is not always unequivocally positive and often comes with costs </a:t>
            </a:r>
            <a:r>
              <a:rPr lang="en-GB" dirty="0">
                <a:solidFill>
                  <a:srgbClr val="78003F"/>
                </a:solidFill>
              </a:rPr>
              <a:t>(e.g., changing schools)</a:t>
            </a:r>
          </a:p>
          <a:p>
            <a:pPr marL="0" indent="0">
              <a:buNone/>
            </a:pPr>
            <a:endParaRPr lang="en-GB" b="1" dirty="0">
              <a:solidFill>
                <a:srgbClr val="78003F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78003F"/>
                </a:solidFill>
              </a:rPr>
              <a:t> </a:t>
            </a:r>
            <a:r>
              <a:rPr lang="cs-CZ" dirty="0">
                <a:solidFill>
                  <a:srgbClr val="78003F"/>
                </a:solidFill>
              </a:rPr>
              <a:t>          </a:t>
            </a:r>
            <a:r>
              <a:rPr lang="en-GB" dirty="0">
                <a:solidFill>
                  <a:srgbClr val="78003F"/>
                </a:solidFill>
              </a:rPr>
              <a:t>not losing sight of victims after de-escalation</a:t>
            </a:r>
            <a:endParaRPr lang="en-GB" noProof="0" dirty="0">
              <a:solidFill>
                <a:srgbClr val="78003F"/>
              </a:solidFill>
            </a:endParaRPr>
          </a:p>
          <a:p>
            <a:pPr marL="457200" lvl="1" indent="0">
              <a:buNone/>
            </a:pPr>
            <a:endParaRPr lang="en-GB" noProof="0" dirty="0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E6183AA9-E193-8508-F1DC-5B0FCCEC8BC0}"/>
              </a:ext>
            </a:extLst>
          </p:cNvPr>
          <p:cNvCxnSpPr>
            <a:cxnSpLocks/>
          </p:cNvCxnSpPr>
          <p:nvPr/>
        </p:nvCxnSpPr>
        <p:spPr>
          <a:xfrm>
            <a:off x="925552" y="5765179"/>
            <a:ext cx="838200" cy="0"/>
          </a:xfrm>
          <a:prstGeom prst="straightConnector1">
            <a:avLst/>
          </a:prstGeom>
          <a:ln w="76200">
            <a:solidFill>
              <a:srgbClr val="78003F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2EF36E58-A4FB-9848-3DC7-990D9822298B}"/>
              </a:ext>
            </a:extLst>
          </p:cNvPr>
          <p:cNvCxnSpPr>
            <a:cxnSpLocks/>
          </p:cNvCxnSpPr>
          <p:nvPr/>
        </p:nvCxnSpPr>
        <p:spPr>
          <a:xfrm>
            <a:off x="1159724" y="2772937"/>
            <a:ext cx="301083" cy="0"/>
          </a:xfrm>
          <a:prstGeom prst="straightConnector1">
            <a:avLst/>
          </a:prstGeom>
          <a:ln w="38100">
            <a:solidFill>
              <a:srgbClr val="78003F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B6278A2C-3635-9BCC-CDDE-3539B9EBC8CE}"/>
              </a:ext>
            </a:extLst>
          </p:cNvPr>
          <p:cNvCxnSpPr>
            <a:cxnSpLocks/>
          </p:cNvCxnSpPr>
          <p:nvPr/>
        </p:nvCxnSpPr>
        <p:spPr>
          <a:xfrm>
            <a:off x="1159729" y="3107473"/>
            <a:ext cx="301083" cy="0"/>
          </a:xfrm>
          <a:prstGeom prst="straightConnector1">
            <a:avLst/>
          </a:prstGeom>
          <a:ln w="38100">
            <a:solidFill>
              <a:srgbClr val="78003F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5A54F8D3-C735-90F3-3B11-FCC830F14DF7}"/>
              </a:ext>
            </a:extLst>
          </p:cNvPr>
          <p:cNvCxnSpPr>
            <a:cxnSpLocks/>
          </p:cNvCxnSpPr>
          <p:nvPr/>
        </p:nvCxnSpPr>
        <p:spPr>
          <a:xfrm>
            <a:off x="1170879" y="2397512"/>
            <a:ext cx="301083" cy="0"/>
          </a:xfrm>
          <a:prstGeom prst="straightConnector1">
            <a:avLst/>
          </a:prstGeom>
          <a:ln w="38100">
            <a:solidFill>
              <a:srgbClr val="78003F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528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FCD21C-0614-90BF-A55E-EC3BFE4F8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noProof="0" dirty="0">
                <a:solidFill>
                  <a:srgbClr val="78003F"/>
                </a:solidFill>
              </a:rPr>
              <a:t>Thank you for listening!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2F4FAD-A831-D758-064C-120ECC686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81011" cy="381689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GB" b="1" u="sng" dirty="0">
                <a:latin typeface="Motiva Sans" panose="00000500000000000000" pitchFamily="50" charset="-18"/>
                <a:ea typeface="Motiva Sans" panose="00000500000000000000" pitchFamily="50" charset="-18"/>
              </a:rPr>
              <a:t>Jana Fikrlová</a:t>
            </a:r>
            <a:r>
              <a:rPr lang="en-GB" dirty="0">
                <a:latin typeface="Motiva Sans" panose="00000500000000000000" pitchFamily="50" charset="-18"/>
                <a:ea typeface="Motiva Sans" panose="00000500000000000000" pitchFamily="50" charset="-18"/>
              </a:rPr>
              <a:t>, Tereza Levková, Lenka </a:t>
            </a:r>
            <a:r>
              <a:rPr lang="en-GB" dirty="0" err="1">
                <a:latin typeface="Motiva Sans" panose="00000500000000000000" pitchFamily="50" charset="-18"/>
                <a:ea typeface="Motiva Sans" panose="00000500000000000000" pitchFamily="50" charset="-18"/>
              </a:rPr>
              <a:t>Kollerová</a:t>
            </a:r>
            <a:r>
              <a:rPr lang="en-GB" dirty="0">
                <a:latin typeface="Motiva Sans" panose="00000500000000000000" pitchFamily="50" charset="-18"/>
                <a:ea typeface="Motiva Sans" panose="00000500000000000000" pitchFamily="50" charset="-18"/>
              </a:rPr>
              <a:t>, Adam Klocek, Tomáš Lintner, Karolína </a:t>
            </a:r>
            <a:r>
              <a:rPr lang="en-GB" dirty="0" err="1">
                <a:latin typeface="Motiva Sans" panose="00000500000000000000" pitchFamily="50" charset="-18"/>
                <a:ea typeface="Motiva Sans" panose="00000500000000000000" pitchFamily="50" charset="-18"/>
              </a:rPr>
              <a:t>Umová</a:t>
            </a:r>
            <a:r>
              <a:rPr lang="en-GB" dirty="0">
                <a:latin typeface="Motiva Sans" panose="00000500000000000000" pitchFamily="50" charset="-18"/>
                <a:ea typeface="Motiva Sans" panose="00000500000000000000" pitchFamily="50" charset="-18"/>
              </a:rPr>
              <a:t>, Ivan </a:t>
            </a:r>
            <a:r>
              <a:rPr lang="en-GB" dirty="0" err="1">
                <a:latin typeface="Motiva Sans" panose="00000500000000000000" pitchFamily="50" charset="-18"/>
                <a:ea typeface="Motiva Sans" panose="00000500000000000000" pitchFamily="50" charset="-18"/>
              </a:rPr>
              <a:t>Ropovik</a:t>
            </a:r>
            <a:r>
              <a:rPr lang="en-GB" dirty="0">
                <a:latin typeface="Motiva Sans" panose="00000500000000000000" pitchFamily="50" charset="-18"/>
                <a:ea typeface="Motiva Sans" panose="00000500000000000000" pitchFamily="50" charset="-18"/>
              </a:rPr>
              <a:t>, Radek </a:t>
            </a:r>
            <a:r>
              <a:rPr lang="en-GB" dirty="0" err="1">
                <a:latin typeface="Motiva Sans" panose="00000500000000000000" pitchFamily="50" charset="-18"/>
                <a:ea typeface="Motiva Sans" panose="00000500000000000000" pitchFamily="50" charset="-18"/>
              </a:rPr>
              <a:t>Rychlík</a:t>
            </a:r>
            <a:r>
              <a:rPr lang="en-GB" dirty="0">
                <a:latin typeface="Motiva Sans" panose="00000500000000000000" pitchFamily="50" charset="-18"/>
                <a:ea typeface="Motiva Sans" panose="00000500000000000000" pitchFamily="50" charset="-18"/>
              </a:rPr>
              <a:t>, Karolína </a:t>
            </a:r>
            <a:r>
              <a:rPr lang="en-GB" dirty="0" err="1">
                <a:latin typeface="Motiva Sans" panose="00000500000000000000" pitchFamily="50" charset="-18"/>
                <a:ea typeface="Motiva Sans" panose="00000500000000000000" pitchFamily="50" charset="-18"/>
              </a:rPr>
              <a:t>Umová</a:t>
            </a:r>
            <a:r>
              <a:rPr lang="en-GB" dirty="0">
                <a:latin typeface="Motiva Sans" panose="00000500000000000000" pitchFamily="50" charset="-18"/>
                <a:ea typeface="Motiva Sans" panose="00000500000000000000" pitchFamily="50" charset="-18"/>
              </a:rPr>
              <a:t>, Martina </a:t>
            </a:r>
            <a:r>
              <a:rPr lang="en-GB" dirty="0" err="1">
                <a:latin typeface="Motiva Sans" panose="00000500000000000000" pitchFamily="50" charset="-18"/>
                <a:ea typeface="Motiva Sans" panose="00000500000000000000" pitchFamily="50" charset="-18"/>
              </a:rPr>
              <a:t>Klocková</a:t>
            </a:r>
            <a:endParaRPr lang="cs-CZ" dirty="0">
              <a:latin typeface="Motiva Sans" panose="00000500000000000000" pitchFamily="50" charset="-18"/>
              <a:ea typeface="Motiva Sans" panose="00000500000000000000" pitchFamily="50" charset="-18"/>
            </a:endParaRPr>
          </a:p>
          <a:p>
            <a:pPr marL="0" indent="0" algn="ctr">
              <a:buNone/>
            </a:pPr>
            <a:endParaRPr lang="cs-CZ" dirty="0">
              <a:latin typeface="Motiva Sans" panose="00000500000000000000" pitchFamily="50" charset="-18"/>
              <a:ea typeface="Motiva Sans" panose="00000500000000000000" pitchFamily="50" charset="-18"/>
            </a:endParaRPr>
          </a:p>
          <a:p>
            <a:pPr marL="0" indent="0" algn="ctr">
              <a:buNone/>
            </a:pPr>
            <a:r>
              <a:rPr lang="cs-CZ" b="1" dirty="0"/>
              <a:t>E-mail: </a:t>
            </a:r>
            <a:r>
              <a:rPr lang="en-GB" dirty="0">
                <a:solidFill>
                  <a:srgbClr val="78003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fikrlova@fss.muni.cz</a:t>
            </a:r>
            <a:endParaRPr lang="en-GB" dirty="0">
              <a:solidFill>
                <a:srgbClr val="78003F"/>
              </a:solidFill>
            </a:endParaRPr>
          </a:p>
          <a:p>
            <a:endParaRPr lang="en-GB" sz="3200" dirty="0">
              <a:latin typeface="Motiva Sans" panose="00000500000000000000" pitchFamily="50" charset="-18"/>
              <a:ea typeface="Motiva Sans" panose="00000500000000000000" pitchFamily="50" charset="-18"/>
            </a:endParaRPr>
          </a:p>
          <a:p>
            <a:pPr marL="0" indent="0" algn="ctr">
              <a:buNone/>
            </a:pPr>
            <a:r>
              <a:rPr lang="en-GB" b="1" dirty="0">
                <a:latin typeface="Motiva Sans" panose="00000500000000000000" pitchFamily="50" charset="-18"/>
                <a:ea typeface="Motiva Sans" panose="00000500000000000000" pitchFamily="50" charset="-18"/>
              </a:rPr>
              <a:t>Institute of Psychology of the Czech Academy of Sciences</a:t>
            </a:r>
            <a:r>
              <a:rPr lang="cs-CZ" b="1" dirty="0">
                <a:latin typeface="Motiva Sans" panose="00000500000000000000" pitchFamily="50" charset="-18"/>
                <a:ea typeface="Motiva Sans" panose="00000500000000000000" pitchFamily="50" charset="-18"/>
              </a:rPr>
              <a:t>, Brno, Czech Republic</a:t>
            </a:r>
            <a:endParaRPr lang="en-GB" b="1" dirty="0">
              <a:latin typeface="Motiva Sans" panose="00000500000000000000" pitchFamily="50" charset="-18"/>
              <a:ea typeface="Motiva Sans" panose="00000500000000000000" pitchFamily="50" charset="-18"/>
            </a:endParaRPr>
          </a:p>
          <a:p>
            <a:pPr marL="0" indent="0" algn="just">
              <a:buNone/>
            </a:pPr>
            <a:endParaRPr lang="cs-CZ" dirty="0"/>
          </a:p>
          <a:p>
            <a:pPr marL="0" indent="0" algn="ctr">
              <a:buNone/>
            </a:pPr>
            <a:r>
              <a:rPr lang="en-US" dirty="0"/>
              <a:t>This research was supported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en-US" dirty="0"/>
              <a:t>Czech Science Foundation, under the standard project program with the reference number of </a:t>
            </a:r>
            <a:r>
              <a:rPr lang="en-US" b="1" dirty="0"/>
              <a:t>GA25-15697S</a:t>
            </a:r>
            <a:r>
              <a:rPr lang="cs-CZ" dirty="0"/>
              <a:t>.</a:t>
            </a:r>
          </a:p>
        </p:txBody>
      </p:sp>
      <p:pic>
        <p:nvPicPr>
          <p:cNvPr id="4" name="Obrázek 3" descr="Obsah obrázku Písmo, logo, Grafika, symbol&#10;&#10;Popis byl vytvořen automaticky">
            <a:extLst>
              <a:ext uri="{FF2B5EF4-FFF2-40B4-BE49-F238E27FC236}">
                <a16:creationId xmlns:a16="http://schemas.microsoft.com/office/drawing/2014/main" id="{886C9505-4708-C52C-C6E3-E809EAC2A5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198" y="5727804"/>
            <a:ext cx="2913603" cy="1122973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CAE59B8-D880-C97F-08D5-A07EA6E1B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119" y="5272179"/>
            <a:ext cx="1503362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68E03284-FEE1-BE54-FEF4-2058179ACF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2023"/>
            <a:ext cx="2987759" cy="102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01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0CB37C-1CD4-A6EC-11FB-A3578508C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8003F"/>
                </a:solidFill>
              </a:rPr>
              <a:t>REFERENCES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EE486F-DF1D-A3B7-50EC-B571380F3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5054"/>
            <a:ext cx="10515600" cy="4771909"/>
          </a:xfrm>
        </p:spPr>
        <p:txBody>
          <a:bodyPr>
            <a:normAutofit lnSpcReduction="10000"/>
          </a:bodyPr>
          <a:lstStyle/>
          <a:p>
            <a:pPr marL="450000" indent="-45000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200" noProof="0" dirty="0"/>
              <a:t>Ariani, T. A., Putri, A. R., Firdausi, F. A., &amp; Aini, N. (2025). Global prevalence and psychological impact of bullying among children and adolescents: A meta-analysis. </a:t>
            </a:r>
            <a:r>
              <a:rPr lang="en-GB" sz="1200" i="1" noProof="0" dirty="0"/>
              <a:t>Journal of Affective Disorders, 385</a:t>
            </a:r>
            <a:r>
              <a:rPr lang="en-GB" sz="1200" noProof="0" dirty="0"/>
              <a:t>, 119446. </a:t>
            </a:r>
            <a:r>
              <a:rPr lang="en-GB" sz="1200" noProof="0" dirty="0">
                <a:hlinkClick r:id="rId2"/>
              </a:rPr>
              <a:t>https://doi.org/10.1016/j.jad.2025.119446</a:t>
            </a:r>
            <a:r>
              <a:rPr lang="en-GB" sz="1200" noProof="0" dirty="0"/>
              <a:t> </a:t>
            </a:r>
          </a:p>
          <a:p>
            <a:pPr marL="450000" indent="-45000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200" noProof="0" dirty="0"/>
              <a:t>Cook, C. R., Williams, K. R., Guerra, N. G., Kim, T. E., &amp; Sadek, S. (2010). Predictors of bullying and victimization in childhood and adolescence: A meta-analytic investigation. </a:t>
            </a:r>
            <a:r>
              <a:rPr lang="en-GB" sz="1200" i="1" noProof="0" dirty="0"/>
              <a:t>School Psychology Quarterly, 25</a:t>
            </a:r>
            <a:r>
              <a:rPr lang="en-GB" sz="1200" noProof="0" dirty="0"/>
              <a:t>(2), 65–83. </a:t>
            </a:r>
            <a:r>
              <a:rPr lang="en-GB" sz="1200" noProof="0" dirty="0">
                <a:hlinkClick r:id="rId3"/>
              </a:rPr>
              <a:t>https://doi.org/10.1037/a0020149</a:t>
            </a:r>
            <a:r>
              <a:rPr lang="en-GB" sz="1200" noProof="0" dirty="0"/>
              <a:t> </a:t>
            </a:r>
          </a:p>
          <a:p>
            <a:pPr marL="450000" indent="-45000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200" noProof="0" dirty="0"/>
              <a:t>Davies, B. (2011). Bullies as guardians of the moral order or an ethic of truths? </a:t>
            </a:r>
            <a:r>
              <a:rPr lang="en-GB" sz="1200" i="1" noProof="0" dirty="0"/>
              <a:t>Children &amp; Society, 25</a:t>
            </a:r>
            <a:r>
              <a:rPr lang="en-GB" sz="1200" noProof="0" dirty="0"/>
              <a:t>(4), 278–286. </a:t>
            </a:r>
            <a:r>
              <a:rPr lang="en-GB" sz="1200" noProof="0" dirty="0">
                <a:hlinkClick r:id="rId4"/>
              </a:rPr>
              <a:t>https://doi.org/10.1111/j.1099-0860.2011.00380.x</a:t>
            </a:r>
            <a:r>
              <a:rPr lang="en-GB" sz="1200" noProof="0" dirty="0"/>
              <a:t> </a:t>
            </a:r>
          </a:p>
          <a:p>
            <a:pPr marL="450000" indent="-45000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200" noProof="0" dirty="0" err="1"/>
              <a:t>Ladmanová</a:t>
            </a:r>
            <a:r>
              <a:rPr lang="en-GB" sz="1200" noProof="0" dirty="0"/>
              <a:t>, M., </a:t>
            </a:r>
            <a:r>
              <a:rPr lang="en-GB" sz="1200" noProof="0" dirty="0" err="1"/>
              <a:t>Řiháček</a:t>
            </a:r>
            <a:r>
              <a:rPr lang="en-GB" sz="1200" noProof="0" dirty="0"/>
              <a:t>, T., &amp; </a:t>
            </a:r>
            <a:r>
              <a:rPr lang="en-GB" sz="1200" noProof="0" dirty="0" err="1"/>
              <a:t>Timulak</a:t>
            </a:r>
            <a:r>
              <a:rPr lang="en-GB" sz="1200" noProof="0" dirty="0"/>
              <a:t>, L. (2022). Client-Identified Impacts of Helpful and Hindering Events in Psychotherapy: A Qualitative Meta-analysis. </a:t>
            </a:r>
            <a:r>
              <a:rPr lang="en-GB" sz="1200" i="1" noProof="0" dirty="0"/>
              <a:t>Psychotherapy Research, 32</a:t>
            </a:r>
            <a:r>
              <a:rPr lang="en-GB" sz="1200" noProof="0" dirty="0"/>
              <a:t>(6), 723–735. </a:t>
            </a:r>
            <a:r>
              <a:rPr lang="en-GB" sz="1200" noProof="0" dirty="0">
                <a:hlinkClick r:id="rId5"/>
              </a:rPr>
              <a:t>https://doi.org/10.1080/10503307.2021.2003885</a:t>
            </a:r>
            <a:r>
              <a:rPr lang="en-GB" sz="1200" noProof="0" dirty="0"/>
              <a:t> </a:t>
            </a:r>
          </a:p>
          <a:p>
            <a:pPr marL="450000" indent="-45000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200" noProof="0" dirty="0" err="1"/>
              <a:t>Ladmanová</a:t>
            </a:r>
            <a:r>
              <a:rPr lang="en-GB" sz="1200" noProof="0" dirty="0"/>
              <a:t>, M., </a:t>
            </a:r>
            <a:r>
              <a:rPr lang="en-GB" sz="1200" noProof="0" dirty="0" err="1"/>
              <a:t>Řiháček</a:t>
            </a:r>
            <a:r>
              <a:rPr lang="en-GB" sz="1200" noProof="0" dirty="0"/>
              <a:t>, T., </a:t>
            </a:r>
            <a:r>
              <a:rPr lang="en-GB" sz="1200" noProof="0" dirty="0" err="1"/>
              <a:t>Timulak</a:t>
            </a:r>
            <a:r>
              <a:rPr lang="en-GB" sz="1200" noProof="0" dirty="0"/>
              <a:t>, L., Jonášová, K., </a:t>
            </a:r>
            <a:r>
              <a:rPr lang="en-GB" sz="1200" noProof="0" dirty="0" err="1"/>
              <a:t>Kubantová</a:t>
            </a:r>
            <a:r>
              <a:rPr lang="en-GB" sz="1200" noProof="0" dirty="0"/>
              <a:t>, B., </a:t>
            </a:r>
            <a:r>
              <a:rPr lang="en-GB" sz="1200" noProof="0" dirty="0" err="1"/>
              <a:t>Mikoška</a:t>
            </a:r>
            <a:r>
              <a:rPr lang="en-GB" sz="1200" noProof="0" dirty="0"/>
              <a:t>, P., </a:t>
            </a:r>
            <a:r>
              <a:rPr lang="en-GB" sz="1200" noProof="0" dirty="0" err="1"/>
              <a:t>Polakovská</a:t>
            </a:r>
            <a:r>
              <a:rPr lang="en-GB" sz="1200" noProof="0" dirty="0"/>
              <a:t>, L., &amp; Elliott, R. (2025). Client-identified outcomes of individual psychotherapy: A qualitative meta-analysis. </a:t>
            </a:r>
            <a:r>
              <a:rPr lang="en-GB" sz="1200" i="1" noProof="0" dirty="0"/>
              <a:t>The Lancet Psychiatry, 12</a:t>
            </a:r>
            <a:r>
              <a:rPr lang="en-GB" sz="1200" noProof="0" dirty="0"/>
              <a:t>(1), 18–31. </a:t>
            </a:r>
            <a:r>
              <a:rPr lang="en-GB" sz="1200" noProof="0" dirty="0">
                <a:hlinkClick r:id="rId6"/>
              </a:rPr>
              <a:t>https://doi.org/10.1016/S2215-0366(24)00356-0</a:t>
            </a:r>
            <a:r>
              <a:rPr lang="en-GB" sz="1200" noProof="0" dirty="0"/>
              <a:t> </a:t>
            </a:r>
          </a:p>
          <a:p>
            <a:pPr marL="450000" indent="-45000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200" noProof="0" dirty="0"/>
              <a:t>Laninga-</a:t>
            </a:r>
            <a:r>
              <a:rPr lang="en-GB" sz="1200" noProof="0" dirty="0" err="1"/>
              <a:t>Wijnen</a:t>
            </a:r>
            <a:r>
              <a:rPr lang="en-GB" sz="1200" noProof="0" dirty="0"/>
              <a:t>, L., </a:t>
            </a:r>
            <a:r>
              <a:rPr lang="en-GB" sz="1200" noProof="0" dirty="0" err="1"/>
              <a:t>Harakeh</a:t>
            </a:r>
            <a:r>
              <a:rPr lang="en-GB" sz="1200" noProof="0" dirty="0"/>
              <a:t>, Z., Steglich, C., Dijkstra, J. K., Veenstra, R., &amp; </a:t>
            </a:r>
            <a:r>
              <a:rPr lang="en-GB" sz="1200" noProof="0" dirty="0" err="1"/>
              <a:t>Vollebergh</a:t>
            </a:r>
            <a:r>
              <a:rPr lang="en-GB" sz="1200" noProof="0" dirty="0"/>
              <a:t>, W. (2017). The norms of popular peers moderate friendship dynamics of adolescent aggression. Child Development, 88(4), 1265–1283. </a:t>
            </a:r>
            <a:r>
              <a:rPr lang="en-GB" sz="1200" noProof="0" dirty="0">
                <a:hlinkClick r:id="rId7"/>
              </a:rPr>
              <a:t>https://doi.org/10.1111/cdev.12650</a:t>
            </a:r>
            <a:endParaRPr lang="en-GB" sz="1200" noProof="0" dirty="0"/>
          </a:p>
          <a:p>
            <a:pPr marL="450000" indent="-45000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200" noProof="0" dirty="0"/>
              <a:t>Laninga-</a:t>
            </a:r>
            <a:r>
              <a:rPr lang="en-GB" sz="1200" noProof="0" dirty="0" err="1"/>
              <a:t>Wijnen</a:t>
            </a:r>
            <a:r>
              <a:rPr lang="en-GB" sz="1200" noProof="0" dirty="0"/>
              <a:t>, L., &amp; Veenstra, R. (2021). Peer similarity in adolescent social networks: Types of selection and influence, and factors contributing to openness to peer influence. In B. Halpern-Felsher (Ed.), </a:t>
            </a:r>
            <a:r>
              <a:rPr lang="en-GB" sz="1200" i="1" noProof="0" dirty="0" err="1"/>
              <a:t>Encyclopedia</a:t>
            </a:r>
            <a:r>
              <a:rPr lang="en-GB" sz="1200" i="1" noProof="0" dirty="0"/>
              <a:t> of Child and Adolescent Health: Vol. 3. Social and Environmental Influences</a:t>
            </a:r>
            <a:r>
              <a:rPr lang="en-GB" sz="1200" noProof="0" dirty="0"/>
              <a:t> (pp. 196–206). Elsevier.</a:t>
            </a:r>
          </a:p>
          <a:p>
            <a:pPr marL="450000" indent="-45000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200" noProof="0" dirty="0"/>
              <a:t>Laninga-</a:t>
            </a:r>
            <a:r>
              <a:rPr lang="en-GB" sz="1200" noProof="0" dirty="0" err="1"/>
              <a:t>Wijnen</a:t>
            </a:r>
            <a:r>
              <a:rPr lang="en-GB" sz="1200" noProof="0" dirty="0"/>
              <a:t>, L., Yanagida, T., </a:t>
            </a:r>
            <a:r>
              <a:rPr lang="en-GB" sz="1200" noProof="0" dirty="0" err="1"/>
              <a:t>Garandeau</a:t>
            </a:r>
            <a:r>
              <a:rPr lang="en-GB" sz="1200" noProof="0" dirty="0"/>
              <a:t>, C. F., Malamut, S. T., Veenstra, R., &amp; </a:t>
            </a:r>
            <a:r>
              <a:rPr lang="en-GB" sz="1200" noProof="0" dirty="0" err="1"/>
              <a:t>Salmivalli</a:t>
            </a:r>
            <a:r>
              <a:rPr lang="en-GB" sz="1200" noProof="0" dirty="0"/>
              <a:t>, C. (2025). Is there really a healthy context paradox for victims of bullying? A longitudinal test of bidirectional within-and between-person associations between victimization and psychological problems. </a:t>
            </a:r>
            <a:r>
              <a:rPr lang="en-GB" sz="1200" i="1" noProof="0" dirty="0"/>
              <a:t>Development and Psychopathology, 37</a:t>
            </a:r>
            <a:r>
              <a:rPr lang="en-GB" sz="1200" noProof="0" dirty="0"/>
              <a:t>(1), 40–54. </a:t>
            </a:r>
            <a:r>
              <a:rPr lang="en-GB" sz="1200" noProof="0" dirty="0">
                <a:hlinkClick r:id="rId8"/>
              </a:rPr>
              <a:t>https://doi.org/10.1017/S0954579423001384</a:t>
            </a:r>
            <a:endParaRPr lang="en-GB" sz="1200" noProof="0" dirty="0"/>
          </a:p>
        </p:txBody>
      </p:sp>
    </p:spTree>
    <p:extLst>
      <p:ext uri="{BB962C8B-B14F-4D97-AF65-F5344CB8AC3E}">
        <p14:creationId xmlns:p14="http://schemas.microsoft.com/office/powerpoint/2010/main" val="3302085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3D810-0069-DC40-0F88-4F6A2897B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216838-2D72-D127-DE03-530FA7CB4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8003F"/>
                </a:solidFill>
              </a:rPr>
              <a:t>REFERENCES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460498-C2BD-4C12-144C-CCAB1002D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5054"/>
            <a:ext cx="10515600" cy="4771909"/>
          </a:xfrm>
        </p:spPr>
        <p:txBody>
          <a:bodyPr>
            <a:normAutofit/>
          </a:bodyPr>
          <a:lstStyle/>
          <a:p>
            <a:pPr marL="450000" indent="-45000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200" noProof="0" dirty="0"/>
              <a:t>Laursen, B., &amp; Veenstra, R. (2021). Toward understanding the functions of peer influence: A summary and synthesis of recent empirical research. </a:t>
            </a:r>
            <a:r>
              <a:rPr lang="en-GB" sz="1200" i="1" noProof="0" dirty="0"/>
              <a:t>Journal of Research on Adolescence, 31</a:t>
            </a:r>
            <a:r>
              <a:rPr lang="en-GB" sz="1200" noProof="0" dirty="0"/>
              <a:t>(4), 889–907. </a:t>
            </a:r>
            <a:r>
              <a:rPr lang="en-GB" sz="1200" noProof="0" dirty="0">
                <a:hlinkClick r:id="rId2"/>
              </a:rPr>
              <a:t>https://doi.org/10.1111/jora.12606</a:t>
            </a:r>
            <a:r>
              <a:rPr lang="en-GB" sz="1200" noProof="0" dirty="0"/>
              <a:t> </a:t>
            </a:r>
          </a:p>
          <a:p>
            <a:pPr marL="450000" indent="-45000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200" noProof="0" dirty="0"/>
              <a:t>Moher, D., Liberati, A., Tetzlaff, J., Altman, D. G., &amp; Group, T. P. (2009). Preferred reporting items for systematic reviews and meta-analyses: the PRISMA Statement. </a:t>
            </a:r>
            <a:r>
              <a:rPr lang="en-GB" sz="1200" i="1" noProof="0" dirty="0"/>
              <a:t>PLOS Medicine, 6</a:t>
            </a:r>
            <a:r>
              <a:rPr lang="en-GB" sz="1200" noProof="0" dirty="0"/>
              <a:t>(7), e1000097. </a:t>
            </a:r>
            <a:r>
              <a:rPr lang="en-GB" sz="1200" noProof="0" dirty="0">
                <a:hlinkClick r:id="rId3"/>
              </a:rPr>
              <a:t>https://doi.org/10.1371/journal.pmed.1000097</a:t>
            </a:r>
            <a:r>
              <a:rPr lang="en-GB" sz="1200" noProof="0" dirty="0"/>
              <a:t> </a:t>
            </a:r>
          </a:p>
          <a:p>
            <a:pPr marL="450000" indent="-45000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200" noProof="0" dirty="0"/>
              <a:t>Olweus, D., &amp; Limber, S. P. (2010). Bullying in school: Evaluation and dissemination of the Olweus Bullying Prevention Program. </a:t>
            </a:r>
            <a:r>
              <a:rPr lang="en-GB" sz="1200" i="1" noProof="0" dirty="0"/>
              <a:t>American Journal of Orthopsychiatry, 80</a:t>
            </a:r>
            <a:r>
              <a:rPr lang="en-GB" sz="1200" noProof="0" dirty="0"/>
              <a:t>(1), 124–134. </a:t>
            </a:r>
            <a:r>
              <a:rPr lang="en-GB" sz="1200" noProof="0" dirty="0">
                <a:hlinkClick r:id="rId4"/>
              </a:rPr>
              <a:t>https://doi.org/10.1111/j.1939-0025.2010.01015.x</a:t>
            </a:r>
            <a:r>
              <a:rPr lang="en-GB" sz="1200" noProof="0" dirty="0"/>
              <a:t> </a:t>
            </a:r>
          </a:p>
          <a:p>
            <a:pPr marL="450000" indent="-45000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200" noProof="0" dirty="0" err="1"/>
              <a:t>Salmivalli</a:t>
            </a:r>
            <a:r>
              <a:rPr lang="en-GB" sz="1200" noProof="0" dirty="0"/>
              <a:t>, C. (2010). Bullying and the peer group: A review. </a:t>
            </a:r>
            <a:r>
              <a:rPr lang="en-GB" sz="1200" i="1" noProof="0" dirty="0"/>
              <a:t>Aggression and Violent </a:t>
            </a:r>
            <a:r>
              <a:rPr lang="en-GB" sz="1200" i="1" noProof="0" dirty="0" err="1"/>
              <a:t>Behavior</a:t>
            </a:r>
            <a:r>
              <a:rPr lang="en-GB" sz="1200" i="1" noProof="0" dirty="0"/>
              <a:t>, 15</a:t>
            </a:r>
            <a:r>
              <a:rPr lang="en-GB" sz="1200" noProof="0" dirty="0"/>
              <a:t>(2), 112–120. </a:t>
            </a:r>
            <a:r>
              <a:rPr lang="en-GB" sz="1200" noProof="0" dirty="0">
                <a:hlinkClick r:id="rId5"/>
              </a:rPr>
              <a:t>https://doi.org/10.1016/j.avb.2009.08.007</a:t>
            </a:r>
            <a:r>
              <a:rPr lang="en-GB" sz="1200" noProof="0" dirty="0"/>
              <a:t> </a:t>
            </a:r>
          </a:p>
          <a:p>
            <a:pPr marL="450000" indent="-45000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200" noProof="0" dirty="0"/>
              <a:t>Søndergaard, D. M. (2014). Social exclusion anxiety: Bullying and the </a:t>
            </a:r>
            <a:r>
              <a:rPr lang="en-GB" sz="1200" noProof="0" dirty="0" err="1"/>
              <a:t>forcesthat</a:t>
            </a:r>
            <a:r>
              <a:rPr lang="en-GB" sz="1200" noProof="0" dirty="0"/>
              <a:t> contribute to bullying amongst children at school. In D. M. Søndergaard &amp; R. M. Schott (Eds.), </a:t>
            </a:r>
            <a:r>
              <a:rPr lang="en-GB" sz="1200" i="1" noProof="0" dirty="0"/>
              <a:t>School Bullying: New Theories in Context </a:t>
            </a:r>
            <a:r>
              <a:rPr lang="en-GB" sz="1200" noProof="0" dirty="0"/>
              <a:t>(pp. 47–80). Cambridge University Press. </a:t>
            </a:r>
            <a:r>
              <a:rPr lang="en-GB" sz="1200" noProof="0" dirty="0">
                <a:hlinkClick r:id="rId6"/>
              </a:rPr>
              <a:t>https://doi.org/10.1017/CBO9781139226707.005</a:t>
            </a:r>
            <a:r>
              <a:rPr lang="en-GB" sz="1200" noProof="0" dirty="0"/>
              <a:t> </a:t>
            </a:r>
          </a:p>
          <a:p>
            <a:pPr marL="450000" indent="-45000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200" noProof="0" dirty="0"/>
              <a:t>Thornberg, R. (2011). ‘She’s weird!’— The social construction of bullying in school: a review of qualitative research. </a:t>
            </a:r>
            <a:r>
              <a:rPr lang="en-GB" sz="1200" i="1" noProof="0" dirty="0"/>
              <a:t>Children &amp; Society, 25</a:t>
            </a:r>
            <a:r>
              <a:rPr lang="en-GB" sz="1200" noProof="0" dirty="0"/>
              <a:t>(4), 258–267. </a:t>
            </a:r>
            <a:r>
              <a:rPr lang="en-GB" sz="1200" noProof="0" dirty="0">
                <a:hlinkClick r:id="rId7"/>
              </a:rPr>
              <a:t>https://doi.org/10.1111/j.1099-0860.2011.00374.x</a:t>
            </a:r>
            <a:r>
              <a:rPr lang="en-GB" sz="1200" noProof="0" dirty="0"/>
              <a:t> </a:t>
            </a:r>
          </a:p>
          <a:p>
            <a:pPr marL="450000" indent="-45000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200" noProof="0" dirty="0"/>
              <a:t>Thornberg, R. (2015). School bullying as a collective action: stigma processes and identity struggling. </a:t>
            </a:r>
            <a:r>
              <a:rPr lang="en-GB" sz="1200" i="1" noProof="0" dirty="0"/>
              <a:t>Children &amp; Society, 29</a:t>
            </a:r>
            <a:r>
              <a:rPr lang="en-GB" sz="1200" noProof="0" dirty="0"/>
              <a:t>(4), 310–320. </a:t>
            </a:r>
            <a:r>
              <a:rPr lang="en-GB" sz="1200" noProof="0" dirty="0">
                <a:hlinkClick r:id="rId8"/>
              </a:rPr>
              <a:t>https://doi.org/10.1111/chso.12058</a:t>
            </a:r>
            <a:r>
              <a:rPr lang="en-GB" sz="1200" noProof="0" dirty="0"/>
              <a:t> </a:t>
            </a:r>
          </a:p>
          <a:p>
            <a:pPr marL="450000" indent="-45000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200" noProof="0" dirty="0" err="1"/>
              <a:t>Timulak</a:t>
            </a:r>
            <a:r>
              <a:rPr lang="en-GB" sz="1200" noProof="0" dirty="0"/>
              <a:t>, L. (2007). Identifying core categories of client-identified impact of helpful events in psychotherapy: A qualitative meta-analysis. </a:t>
            </a:r>
            <a:r>
              <a:rPr lang="en-GB" sz="1200" i="1" noProof="0" dirty="0"/>
              <a:t>Psychotherapy Research, 17</a:t>
            </a:r>
            <a:r>
              <a:rPr lang="en-GB" sz="1200" noProof="0" dirty="0"/>
              <a:t>(3), 305–314. https://doi.org/10.1080/10503300600608116</a:t>
            </a:r>
          </a:p>
          <a:p>
            <a:pPr marL="450000" indent="-450000">
              <a:lnSpc>
                <a:spcPct val="107000"/>
              </a:lnSpc>
              <a:spcAft>
                <a:spcPts val="800"/>
              </a:spcAft>
              <a:buNone/>
            </a:pPr>
            <a:endParaRPr lang="en-GB" sz="1200" noProof="0" dirty="0"/>
          </a:p>
        </p:txBody>
      </p:sp>
    </p:spTree>
    <p:extLst>
      <p:ext uri="{BB962C8B-B14F-4D97-AF65-F5344CB8AC3E}">
        <p14:creationId xmlns:p14="http://schemas.microsoft.com/office/powerpoint/2010/main" val="1735859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C8E31-EF20-2436-7829-235C3AC21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F4E7CC-F7FF-FBED-5465-8BDA385F6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8003F"/>
                </a:solidFill>
              </a:rPr>
              <a:t>REFERENCES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4333C2-8979-E469-5165-C831B3624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5054"/>
            <a:ext cx="10515600" cy="4771909"/>
          </a:xfrm>
        </p:spPr>
        <p:txBody>
          <a:bodyPr>
            <a:normAutofit/>
          </a:bodyPr>
          <a:lstStyle/>
          <a:p>
            <a:pPr marL="450000" indent="-45000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200" dirty="0" err="1"/>
              <a:t>Timulak</a:t>
            </a:r>
            <a:r>
              <a:rPr lang="cs-CZ" sz="1200" dirty="0"/>
              <a:t>, L. (2009). Meta-</a:t>
            </a:r>
            <a:r>
              <a:rPr lang="cs-CZ" sz="1200" dirty="0" err="1"/>
              <a:t>analysis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qualitative</a:t>
            </a:r>
            <a:r>
              <a:rPr lang="cs-CZ" sz="1200" dirty="0"/>
              <a:t> </a:t>
            </a:r>
            <a:r>
              <a:rPr lang="cs-CZ" sz="1200" dirty="0" err="1"/>
              <a:t>studies</a:t>
            </a:r>
            <a:r>
              <a:rPr lang="cs-CZ" sz="1200" dirty="0"/>
              <a:t>: A </a:t>
            </a:r>
            <a:r>
              <a:rPr lang="cs-CZ" sz="1200" dirty="0" err="1"/>
              <a:t>tool</a:t>
            </a:r>
            <a:r>
              <a:rPr lang="cs-CZ" sz="1200" dirty="0"/>
              <a:t> </a:t>
            </a:r>
            <a:r>
              <a:rPr lang="cs-CZ" sz="1200" dirty="0" err="1"/>
              <a:t>for</a:t>
            </a:r>
            <a:r>
              <a:rPr lang="cs-CZ" sz="1200" dirty="0"/>
              <a:t> </a:t>
            </a:r>
            <a:r>
              <a:rPr lang="cs-CZ" sz="1200" dirty="0" err="1"/>
              <a:t>reviewing</a:t>
            </a:r>
            <a:r>
              <a:rPr lang="cs-CZ" sz="1200" dirty="0"/>
              <a:t> </a:t>
            </a:r>
            <a:r>
              <a:rPr lang="cs-CZ" sz="1200" dirty="0" err="1"/>
              <a:t>qualitative</a:t>
            </a:r>
            <a:r>
              <a:rPr lang="cs-CZ" sz="1200" dirty="0"/>
              <a:t> </a:t>
            </a:r>
            <a:r>
              <a:rPr lang="cs-CZ" sz="1200" dirty="0" err="1"/>
              <a:t>research</a:t>
            </a:r>
            <a:r>
              <a:rPr lang="cs-CZ" sz="1200" dirty="0"/>
              <a:t> </a:t>
            </a:r>
            <a:r>
              <a:rPr lang="cs-CZ" sz="1200" dirty="0" err="1"/>
              <a:t>findings</a:t>
            </a:r>
            <a:r>
              <a:rPr lang="cs-CZ" sz="1200" dirty="0"/>
              <a:t> in </a:t>
            </a:r>
            <a:r>
              <a:rPr lang="cs-CZ" sz="1200" dirty="0" err="1"/>
              <a:t>psychotherapy</a:t>
            </a:r>
            <a:r>
              <a:rPr lang="cs-CZ" sz="1200" dirty="0"/>
              <a:t>. </a:t>
            </a:r>
            <a:r>
              <a:rPr lang="cs-CZ" sz="1200" i="1" dirty="0" err="1"/>
              <a:t>Psychotherapy</a:t>
            </a:r>
            <a:r>
              <a:rPr lang="cs-CZ" sz="1200" i="1" dirty="0"/>
              <a:t> </a:t>
            </a:r>
            <a:r>
              <a:rPr lang="cs-CZ" sz="1200" i="1" dirty="0" err="1"/>
              <a:t>Research</a:t>
            </a:r>
            <a:r>
              <a:rPr lang="cs-CZ" sz="1200" i="1" dirty="0"/>
              <a:t>, 19</a:t>
            </a:r>
            <a:r>
              <a:rPr lang="cs-CZ" sz="1200" dirty="0"/>
              <a:t>(4–5), 591–600. </a:t>
            </a:r>
            <a:r>
              <a:rPr lang="cs-CZ" sz="1200" dirty="0">
                <a:hlinkClick r:id="rId2"/>
              </a:rPr>
              <a:t>https://doi.org/10.1080/10503300802477989</a:t>
            </a:r>
            <a:r>
              <a:rPr lang="cs-CZ" sz="1200" dirty="0"/>
              <a:t> </a:t>
            </a:r>
          </a:p>
          <a:p>
            <a:pPr marL="450000" indent="-45000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200" dirty="0" err="1"/>
              <a:t>Timulak</a:t>
            </a:r>
            <a:r>
              <a:rPr lang="cs-CZ" sz="1200" dirty="0"/>
              <a:t>, L., &amp; </a:t>
            </a:r>
            <a:r>
              <a:rPr lang="cs-CZ" sz="1200" dirty="0" err="1"/>
              <a:t>Creaner</a:t>
            </a:r>
            <a:r>
              <a:rPr lang="cs-CZ" sz="1200" dirty="0"/>
              <a:t>, M. (2022). </a:t>
            </a:r>
            <a:r>
              <a:rPr lang="cs-CZ" sz="1200" i="1" dirty="0"/>
              <a:t>Essentials </a:t>
            </a:r>
            <a:r>
              <a:rPr lang="cs-CZ" sz="1200" i="1" dirty="0" err="1"/>
              <a:t>of</a:t>
            </a:r>
            <a:r>
              <a:rPr lang="cs-CZ" sz="1200" i="1" dirty="0"/>
              <a:t> </a:t>
            </a:r>
            <a:r>
              <a:rPr lang="cs-CZ" sz="1200" i="1" dirty="0" err="1"/>
              <a:t>qualitative</a:t>
            </a:r>
            <a:r>
              <a:rPr lang="cs-CZ" sz="1200" i="1" dirty="0"/>
              <a:t> meta-</a:t>
            </a:r>
            <a:r>
              <a:rPr lang="cs-CZ" sz="1200" i="1" dirty="0" err="1"/>
              <a:t>analysis</a:t>
            </a:r>
            <a:r>
              <a:rPr lang="cs-CZ" sz="1200" dirty="0"/>
              <a:t>. </a:t>
            </a:r>
            <a:r>
              <a:rPr lang="cs-CZ" sz="1200" dirty="0" err="1"/>
              <a:t>American</a:t>
            </a:r>
            <a:r>
              <a:rPr lang="cs-CZ" sz="1200" dirty="0"/>
              <a:t> </a:t>
            </a:r>
            <a:r>
              <a:rPr lang="cs-CZ" sz="1200" dirty="0" err="1"/>
              <a:t>Psychological</a:t>
            </a:r>
            <a:r>
              <a:rPr lang="cs-CZ" sz="1200" dirty="0"/>
              <a:t> </a:t>
            </a:r>
            <a:r>
              <a:rPr lang="cs-CZ" sz="1200" dirty="0" err="1"/>
              <a:t>Association</a:t>
            </a:r>
            <a:r>
              <a:rPr lang="cs-CZ" sz="1200" dirty="0"/>
              <a:t>.</a:t>
            </a:r>
          </a:p>
          <a:p>
            <a:pPr marL="450000" indent="-45000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200" dirty="0"/>
              <a:t>VERBI Software. (2020). MAXQDA 2020 [</a:t>
            </a:r>
            <a:r>
              <a:rPr lang="cs-CZ" sz="1200" dirty="0" err="1"/>
              <a:t>Computer</a:t>
            </a:r>
            <a:r>
              <a:rPr lang="cs-CZ" sz="1200" dirty="0"/>
              <a:t> software]. VERBI Software. https://www.maxqda.com/</a:t>
            </a:r>
          </a:p>
          <a:p>
            <a:pPr marL="450000" indent="-45000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200" dirty="0" err="1"/>
              <a:t>Volk</a:t>
            </a:r>
            <a:r>
              <a:rPr lang="cs-CZ" sz="1200" dirty="0"/>
              <a:t>, A. A., </a:t>
            </a:r>
            <a:r>
              <a:rPr lang="cs-CZ" sz="1200" dirty="0" err="1"/>
              <a:t>Camilleri</a:t>
            </a:r>
            <a:r>
              <a:rPr lang="cs-CZ" sz="1200" dirty="0"/>
              <a:t>, J. A., Dane, A. V., &amp; </a:t>
            </a:r>
            <a:r>
              <a:rPr lang="cs-CZ" sz="1200" dirty="0" err="1"/>
              <a:t>Marini</a:t>
            </a:r>
            <a:r>
              <a:rPr lang="cs-CZ" sz="1200" dirty="0"/>
              <a:t>, Z. A. (2012). </a:t>
            </a:r>
            <a:r>
              <a:rPr lang="cs-CZ" sz="1200" dirty="0" err="1"/>
              <a:t>Is</a:t>
            </a:r>
            <a:r>
              <a:rPr lang="cs-CZ" sz="1200" dirty="0"/>
              <a:t> adolescent </a:t>
            </a:r>
            <a:r>
              <a:rPr lang="cs-CZ" sz="1200" dirty="0" err="1"/>
              <a:t>bullying</a:t>
            </a:r>
            <a:r>
              <a:rPr lang="cs-CZ" sz="1200" dirty="0"/>
              <a:t> </a:t>
            </a:r>
            <a:r>
              <a:rPr lang="cs-CZ" sz="1200" dirty="0" err="1"/>
              <a:t>an</a:t>
            </a:r>
            <a:r>
              <a:rPr lang="cs-CZ" sz="1200" dirty="0"/>
              <a:t> </a:t>
            </a:r>
            <a:r>
              <a:rPr lang="cs-CZ" sz="1200" dirty="0" err="1"/>
              <a:t>evolutionary</a:t>
            </a:r>
            <a:r>
              <a:rPr lang="cs-CZ" sz="1200" dirty="0"/>
              <a:t> </a:t>
            </a:r>
            <a:r>
              <a:rPr lang="cs-CZ" sz="1200" dirty="0" err="1"/>
              <a:t>adaptation</a:t>
            </a:r>
            <a:r>
              <a:rPr lang="cs-CZ" sz="1200" dirty="0"/>
              <a:t>? </a:t>
            </a:r>
            <a:r>
              <a:rPr lang="cs-CZ" sz="1200" i="1" dirty="0" err="1"/>
              <a:t>Aggressive</a:t>
            </a:r>
            <a:r>
              <a:rPr lang="cs-CZ" sz="1200" i="1" dirty="0"/>
              <a:t> </a:t>
            </a:r>
            <a:r>
              <a:rPr lang="cs-CZ" sz="1200" i="1" dirty="0" err="1"/>
              <a:t>Behavior</a:t>
            </a:r>
            <a:r>
              <a:rPr lang="cs-CZ" sz="1200" i="1" dirty="0"/>
              <a:t>, 38</a:t>
            </a:r>
            <a:r>
              <a:rPr lang="cs-CZ" sz="1200" dirty="0"/>
              <a:t>(3), 222–238. </a:t>
            </a:r>
            <a:r>
              <a:rPr lang="cs-CZ" sz="1200" dirty="0">
                <a:hlinkClick r:id="rId3"/>
              </a:rPr>
              <a:t>https://doi.org/10.1002/ab.21418</a:t>
            </a:r>
            <a:r>
              <a:rPr lang="cs-CZ" sz="1200" dirty="0"/>
              <a:t> </a:t>
            </a:r>
          </a:p>
          <a:p>
            <a:pPr marL="450000" indent="-45000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200" dirty="0"/>
              <a:t>Vybíral, Z., </a:t>
            </a:r>
            <a:r>
              <a:rPr lang="cs-CZ" sz="1200" dirty="0" err="1"/>
              <a:t>Ogles</a:t>
            </a:r>
            <a:r>
              <a:rPr lang="cs-CZ" sz="1200" dirty="0"/>
              <a:t>, B. M., Řiháček, T., Urbancová, B., &amp; </a:t>
            </a:r>
            <a:r>
              <a:rPr lang="cs-CZ" sz="1200" dirty="0" err="1"/>
              <a:t>Gocieková</a:t>
            </a:r>
            <a:r>
              <a:rPr lang="cs-CZ" sz="1200" dirty="0"/>
              <a:t>, V. (2024). Negative </a:t>
            </a:r>
            <a:r>
              <a:rPr lang="cs-CZ" sz="1200" dirty="0" err="1"/>
              <a:t>experiences</a:t>
            </a:r>
            <a:r>
              <a:rPr lang="cs-CZ" sz="1200" dirty="0"/>
              <a:t> in </a:t>
            </a:r>
            <a:r>
              <a:rPr lang="cs-CZ" sz="1200" dirty="0" err="1"/>
              <a:t>psychotherapy</a:t>
            </a:r>
            <a:r>
              <a:rPr lang="cs-CZ" sz="1200" dirty="0"/>
              <a:t> </a:t>
            </a:r>
            <a:r>
              <a:rPr lang="cs-CZ" sz="1200" dirty="0" err="1"/>
              <a:t>from</a:t>
            </a:r>
            <a:r>
              <a:rPr lang="cs-CZ" sz="1200" dirty="0"/>
              <a:t> </a:t>
            </a:r>
            <a:r>
              <a:rPr lang="cs-CZ" sz="1200" dirty="0" err="1"/>
              <a:t>clients</a:t>
            </a:r>
            <a:r>
              <a:rPr lang="cs-CZ" sz="1200" dirty="0"/>
              <a:t>’ </a:t>
            </a:r>
            <a:r>
              <a:rPr lang="cs-CZ" sz="1200" dirty="0" err="1"/>
              <a:t>perspective</a:t>
            </a:r>
            <a:r>
              <a:rPr lang="cs-CZ" sz="1200" dirty="0"/>
              <a:t>: A </a:t>
            </a:r>
            <a:r>
              <a:rPr lang="cs-CZ" sz="1200" dirty="0" err="1"/>
              <a:t>qualitative</a:t>
            </a:r>
            <a:r>
              <a:rPr lang="cs-CZ" sz="1200" dirty="0"/>
              <a:t> meta-</a:t>
            </a:r>
            <a:r>
              <a:rPr lang="cs-CZ" sz="1200" dirty="0" err="1"/>
              <a:t>analysis</a:t>
            </a:r>
            <a:r>
              <a:rPr lang="cs-CZ" sz="1200" dirty="0"/>
              <a:t>. </a:t>
            </a:r>
            <a:r>
              <a:rPr lang="cs-CZ" sz="1200" i="1" dirty="0" err="1"/>
              <a:t>Psychotherapy</a:t>
            </a:r>
            <a:r>
              <a:rPr lang="cs-CZ" sz="1200" i="1" dirty="0"/>
              <a:t> </a:t>
            </a:r>
            <a:r>
              <a:rPr lang="cs-CZ" sz="1200" i="1" dirty="0" err="1"/>
              <a:t>Research</a:t>
            </a:r>
            <a:r>
              <a:rPr lang="cs-CZ" sz="1200" i="1" dirty="0"/>
              <a:t>, 34</a:t>
            </a:r>
            <a:r>
              <a:rPr lang="cs-CZ" sz="1200" dirty="0"/>
              <a:t>(3), 279–292. </a:t>
            </a:r>
            <a:r>
              <a:rPr lang="cs-CZ" sz="1200" dirty="0">
                <a:hlinkClick r:id="rId4"/>
              </a:rPr>
              <a:t>https://doi.org/10.1080/10503307.2023.2226813</a:t>
            </a:r>
            <a:r>
              <a:rPr lang="cs-CZ" sz="1200" dirty="0"/>
              <a:t> </a:t>
            </a:r>
          </a:p>
          <a:p>
            <a:pPr marL="450000" indent="-450000">
              <a:lnSpc>
                <a:spcPct val="107000"/>
              </a:lnSpc>
              <a:spcAft>
                <a:spcPts val="800"/>
              </a:spcAft>
              <a:buNone/>
            </a:pPr>
            <a:endParaRPr lang="cs-CZ" sz="1200" dirty="0"/>
          </a:p>
          <a:p>
            <a:pPr marL="450000" indent="-450000">
              <a:lnSpc>
                <a:spcPct val="107000"/>
              </a:lnSpc>
              <a:spcAft>
                <a:spcPts val="800"/>
              </a:spcAft>
              <a:buNone/>
            </a:pP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318593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7">
            <a:extLst>
              <a:ext uri="{FF2B5EF4-FFF2-40B4-BE49-F238E27FC236}">
                <a16:creationId xmlns:a16="http://schemas.microsoft.com/office/drawing/2014/main" id="{35C4F9DF-2A7A-A7A1-6BF0-B61127EFD0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109765"/>
              </p:ext>
            </p:extLst>
          </p:nvPr>
        </p:nvGraphicFramePr>
        <p:xfrm>
          <a:off x="516000" y="196419"/>
          <a:ext cx="11160000" cy="6190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9763">
                  <a:extLst>
                    <a:ext uri="{9D8B030D-6E8A-4147-A177-3AD203B41FA5}">
                      <a16:colId xmlns:a16="http://schemas.microsoft.com/office/drawing/2014/main" val="3131301368"/>
                    </a:ext>
                  </a:extLst>
                </a:gridCol>
                <a:gridCol w="1268014">
                  <a:extLst>
                    <a:ext uri="{9D8B030D-6E8A-4147-A177-3AD203B41FA5}">
                      <a16:colId xmlns:a16="http://schemas.microsoft.com/office/drawing/2014/main" val="2806098403"/>
                    </a:ext>
                  </a:extLst>
                </a:gridCol>
                <a:gridCol w="3220200">
                  <a:extLst>
                    <a:ext uri="{9D8B030D-6E8A-4147-A177-3AD203B41FA5}">
                      <a16:colId xmlns:a16="http://schemas.microsoft.com/office/drawing/2014/main" val="368596870"/>
                    </a:ext>
                  </a:extLst>
                </a:gridCol>
                <a:gridCol w="3672023">
                  <a:extLst>
                    <a:ext uri="{9D8B030D-6E8A-4147-A177-3AD203B41FA5}">
                      <a16:colId xmlns:a16="http://schemas.microsoft.com/office/drawing/2014/main" val="957915460"/>
                    </a:ext>
                  </a:extLst>
                </a:gridCol>
              </a:tblGrid>
              <a:tr h="1300192"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 err="1"/>
                        <a:t>Clusters</a:t>
                      </a:r>
                      <a:r>
                        <a:rPr lang="cs-CZ" noProof="0" dirty="0"/>
                        <a:t> </a:t>
                      </a:r>
                    </a:p>
                    <a:p>
                      <a:pPr algn="ctr"/>
                      <a:r>
                        <a:rPr lang="cs-CZ" noProof="0" dirty="0"/>
                        <a:t>&amp;</a:t>
                      </a:r>
                      <a:br>
                        <a:rPr lang="cs-CZ" noProof="0" dirty="0"/>
                      </a:br>
                      <a:r>
                        <a:rPr lang="cs-CZ" noProof="0" dirty="0"/>
                        <a:t>Meta-</a:t>
                      </a:r>
                      <a:r>
                        <a:rPr lang="cs-CZ" noProof="0" dirty="0" err="1"/>
                        <a:t>categories</a:t>
                      </a:r>
                      <a:endParaRPr lang="en-GB" noProof="0" dirty="0"/>
                    </a:p>
                  </a:txBody>
                  <a:tcPr anchor="ctr">
                    <a:solidFill>
                      <a:srgbClr val="7800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  <a:r>
                        <a:rPr lang="en-GB" sz="18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(%)</a:t>
                      </a:r>
                      <a:endParaRPr lang="en-GB" noProof="0" dirty="0"/>
                    </a:p>
                  </a:txBody>
                  <a:tcPr anchor="ctr">
                    <a:solidFill>
                      <a:srgbClr val="7800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Descriptions</a:t>
                      </a:r>
                    </a:p>
                  </a:txBody>
                  <a:tcPr anchor="ctr">
                    <a:solidFill>
                      <a:srgbClr val="7800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 err="1"/>
                        <a:t>Illustrative</a:t>
                      </a:r>
                      <a:r>
                        <a:rPr lang="cs-CZ" noProof="0" dirty="0"/>
                        <a:t> </a:t>
                      </a:r>
                      <a:r>
                        <a:rPr lang="en-GB" noProof="0" dirty="0"/>
                        <a:t>Quotes</a:t>
                      </a:r>
                    </a:p>
                  </a:txBody>
                  <a:tcPr anchor="ctr">
                    <a:solidFill>
                      <a:srgbClr val="7800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48242"/>
                  </a:ext>
                </a:extLst>
              </a:tr>
              <a:tr h="1690250">
                <a:tc>
                  <a:txBody>
                    <a:bodyPr/>
                    <a:lstStyle/>
                    <a:p>
                      <a:r>
                        <a:rPr lang="en-GB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Cluster 1:</a:t>
                      </a:r>
                    </a:p>
                    <a:p>
                      <a:pPr marL="72000"/>
                      <a:r>
                        <a:rPr lang="en-GB" sz="18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Events signalling </a:t>
                      </a:r>
                      <a:r>
                        <a:rPr lang="cs-CZ" sz="1800" b="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seriousness</a:t>
                      </a:r>
                      <a:r>
                        <a:rPr lang="cs-CZ" sz="18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(un)certainty</a:t>
                      </a:r>
                      <a:endParaRPr lang="en-GB" b="0" noProof="0" dirty="0"/>
                    </a:p>
                    <a:p>
                      <a:endParaRPr lang="en-GB" b="1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24 (71 %)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280151"/>
                  </a:ext>
                </a:extLst>
              </a:tr>
              <a:tr h="1300192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GB" noProof="0" dirty="0"/>
                        <a:t>The grey areas of verbal bullying and </a:t>
                      </a:r>
                      <a:r>
                        <a:rPr lang="en-GB" noProof="0" dirty="0" err="1"/>
                        <a:t>ostracisation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20</a:t>
                      </a:r>
                      <a:r>
                        <a:rPr lang="en-GB" noProof="0" dirty="0"/>
                        <a:t> (5</a:t>
                      </a:r>
                      <a:r>
                        <a:rPr lang="cs-CZ" noProof="0" dirty="0"/>
                        <a:t>9</a:t>
                      </a:r>
                      <a:r>
                        <a:rPr lang="en-GB" noProof="0" dirty="0"/>
                        <a:t> %)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noProof="0" dirty="0" err="1"/>
                        <a:t>Reluctance</a:t>
                      </a:r>
                      <a:r>
                        <a:rPr lang="cs-CZ" noProof="0" dirty="0"/>
                        <a:t> to label </a:t>
                      </a:r>
                      <a:r>
                        <a:rPr lang="cs-CZ" noProof="0" dirty="0" err="1"/>
                        <a:t>verbal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aggressions</a:t>
                      </a:r>
                      <a:r>
                        <a:rPr lang="cs-CZ" noProof="0" dirty="0"/>
                        <a:t> (</a:t>
                      </a:r>
                      <a:r>
                        <a:rPr lang="cs-CZ" noProof="0" dirty="0" err="1"/>
                        <a:t>e.g</a:t>
                      </a:r>
                      <a:r>
                        <a:rPr lang="cs-CZ" noProof="0" dirty="0"/>
                        <a:t>., </a:t>
                      </a:r>
                      <a:r>
                        <a:rPr lang="cs-CZ" noProof="0" dirty="0" err="1"/>
                        <a:t>teasing</a:t>
                      </a:r>
                      <a:r>
                        <a:rPr lang="cs-CZ" noProof="0" dirty="0"/>
                        <a:t>) as </a:t>
                      </a:r>
                      <a:r>
                        <a:rPr lang="cs-CZ" noProof="0" dirty="0" err="1"/>
                        <a:t>bullying</a:t>
                      </a:r>
                      <a:r>
                        <a:rPr lang="cs-CZ" noProof="0" dirty="0"/>
                        <a:t>. </a:t>
                      </a:r>
                      <a:r>
                        <a:rPr lang="cs-CZ" noProof="0" dirty="0" err="1"/>
                        <a:t>Ostracisation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is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unclear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for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bystanders</a:t>
                      </a:r>
                      <a:r>
                        <a:rPr lang="cs-CZ" noProof="0" dirty="0"/>
                        <a:t> and </a:t>
                      </a:r>
                      <a:r>
                        <a:rPr lang="cs-CZ" noProof="0" dirty="0" err="1"/>
                        <a:t>adults</a:t>
                      </a:r>
                      <a:r>
                        <a:rPr lang="cs-CZ" noProof="0" dirty="0"/>
                        <a:t> but not </a:t>
                      </a:r>
                      <a:r>
                        <a:rPr lang="cs-CZ" noProof="0" dirty="0" err="1"/>
                        <a:t>victims</a:t>
                      </a:r>
                      <a:r>
                        <a:rPr lang="cs-CZ" noProof="0" dirty="0"/>
                        <a:t>.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„…but </a:t>
                      </a:r>
                      <a:r>
                        <a:rPr lang="cs-CZ" noProof="0" dirty="0" err="1"/>
                        <a:t>if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it‘s</a:t>
                      </a:r>
                      <a:r>
                        <a:rPr lang="cs-CZ" noProof="0" dirty="0"/>
                        <a:t> just a </a:t>
                      </a:r>
                      <a:r>
                        <a:rPr lang="cs-CZ" noProof="0" dirty="0" err="1"/>
                        <a:t>small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one</a:t>
                      </a:r>
                      <a:r>
                        <a:rPr lang="cs-CZ" noProof="0" dirty="0"/>
                        <a:t>, </a:t>
                      </a:r>
                      <a:r>
                        <a:rPr lang="cs-CZ" noProof="0" dirty="0" err="1"/>
                        <a:t>like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someone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saying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something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mean</a:t>
                      </a:r>
                      <a:r>
                        <a:rPr lang="cs-CZ" noProof="0" dirty="0"/>
                        <a:t>, </a:t>
                      </a:r>
                      <a:r>
                        <a:rPr lang="cs-CZ" noProof="0" dirty="0" err="1"/>
                        <a:t>then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maybe</a:t>
                      </a:r>
                      <a:r>
                        <a:rPr lang="cs-CZ" noProof="0" dirty="0"/>
                        <a:t> not so much </a:t>
                      </a:r>
                      <a:r>
                        <a:rPr lang="cs-CZ" noProof="0" dirty="0" err="1"/>
                        <a:t>happens</a:t>
                      </a:r>
                      <a:r>
                        <a:rPr lang="cs-CZ" noProof="0" dirty="0"/>
                        <a:t>.“ </a:t>
                      </a:r>
                      <a:r>
                        <a:rPr lang="cs-CZ" noProof="0" dirty="0" err="1"/>
                        <a:t>Forsberg</a:t>
                      </a:r>
                      <a:r>
                        <a:rPr lang="cs-CZ" noProof="0" dirty="0"/>
                        <a:t> et al. (2014).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416205"/>
                  </a:ext>
                </a:extLst>
              </a:tr>
              <a:tr h="910134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 startAt="2"/>
                      </a:pPr>
                      <a:r>
                        <a:rPr lang="cs-CZ" noProof="0" dirty="0" err="1"/>
                        <a:t>Verbal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bullying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escalating</a:t>
                      </a:r>
                      <a:r>
                        <a:rPr lang="cs-CZ" noProof="0" dirty="0"/>
                        <a:t> </a:t>
                      </a:r>
                      <a:r>
                        <a:rPr lang="en-GB" noProof="0" dirty="0"/>
                        <a:t>into physical bullying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15</a:t>
                      </a:r>
                      <a:r>
                        <a:rPr lang="en-GB" noProof="0" dirty="0"/>
                        <a:t> (</a:t>
                      </a:r>
                      <a:r>
                        <a:rPr lang="cs-CZ" noProof="0" dirty="0"/>
                        <a:t>44</a:t>
                      </a:r>
                      <a:r>
                        <a:rPr lang="en-GB" noProof="0" dirty="0"/>
                        <a:t> %)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noProof="0" dirty="0" err="1"/>
                        <a:t>Grey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areas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escalate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into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physical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bullying</a:t>
                      </a:r>
                      <a:r>
                        <a:rPr lang="cs-CZ" noProof="0" dirty="0"/>
                        <a:t> (on part </a:t>
                      </a:r>
                      <a:r>
                        <a:rPr lang="cs-CZ" noProof="0" dirty="0" err="1"/>
                        <a:t>of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the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bully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or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victim</a:t>
                      </a:r>
                      <a:r>
                        <a:rPr lang="cs-CZ" noProof="0" dirty="0"/>
                        <a:t>).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boy made her angry when he said she 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‚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couldn’t read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dirty="0">
                        <a:effectLst/>
                      </a:endParaRP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 responded violently when she 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‚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got him up to wall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‘.“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Nassem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(2017).</a:t>
                      </a:r>
                      <a:endParaRPr lang="en-US" dirty="0">
                        <a:effectLst/>
                      </a:endParaRPr>
                    </a:p>
                    <a:p>
                      <a:pPr algn="ctr"/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613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7286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3687A-233B-28ED-6680-5C175ADCB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7">
            <a:extLst>
              <a:ext uri="{FF2B5EF4-FFF2-40B4-BE49-F238E27FC236}">
                <a16:creationId xmlns:a16="http://schemas.microsoft.com/office/drawing/2014/main" id="{76F30455-B03A-8C80-7CB6-D0C821E454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6160641"/>
              </p:ext>
            </p:extLst>
          </p:nvPr>
        </p:nvGraphicFramePr>
        <p:xfrm>
          <a:off x="516000" y="351096"/>
          <a:ext cx="11160000" cy="6190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9763">
                  <a:extLst>
                    <a:ext uri="{9D8B030D-6E8A-4147-A177-3AD203B41FA5}">
                      <a16:colId xmlns:a16="http://schemas.microsoft.com/office/drawing/2014/main" val="3131301368"/>
                    </a:ext>
                  </a:extLst>
                </a:gridCol>
                <a:gridCol w="1268014">
                  <a:extLst>
                    <a:ext uri="{9D8B030D-6E8A-4147-A177-3AD203B41FA5}">
                      <a16:colId xmlns:a16="http://schemas.microsoft.com/office/drawing/2014/main" val="2806098403"/>
                    </a:ext>
                  </a:extLst>
                </a:gridCol>
                <a:gridCol w="3220200">
                  <a:extLst>
                    <a:ext uri="{9D8B030D-6E8A-4147-A177-3AD203B41FA5}">
                      <a16:colId xmlns:a16="http://schemas.microsoft.com/office/drawing/2014/main" val="368596870"/>
                    </a:ext>
                  </a:extLst>
                </a:gridCol>
                <a:gridCol w="3672023">
                  <a:extLst>
                    <a:ext uri="{9D8B030D-6E8A-4147-A177-3AD203B41FA5}">
                      <a16:colId xmlns:a16="http://schemas.microsoft.com/office/drawing/2014/main" val="957915460"/>
                    </a:ext>
                  </a:extLst>
                </a:gridCol>
              </a:tblGrid>
              <a:tr h="1300192"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 err="1"/>
                        <a:t>Clusters</a:t>
                      </a:r>
                      <a:r>
                        <a:rPr lang="cs-CZ" noProof="0" dirty="0"/>
                        <a:t> </a:t>
                      </a:r>
                    </a:p>
                    <a:p>
                      <a:pPr algn="ctr"/>
                      <a:r>
                        <a:rPr lang="cs-CZ" noProof="0" dirty="0"/>
                        <a:t>&amp;</a:t>
                      </a:r>
                      <a:br>
                        <a:rPr lang="cs-CZ" noProof="0" dirty="0"/>
                      </a:br>
                      <a:r>
                        <a:rPr lang="cs-CZ" noProof="0" dirty="0"/>
                        <a:t>Meta-</a:t>
                      </a:r>
                      <a:r>
                        <a:rPr lang="cs-CZ" noProof="0" dirty="0" err="1"/>
                        <a:t>categories</a:t>
                      </a:r>
                      <a:endParaRPr lang="en-GB" noProof="0" dirty="0"/>
                    </a:p>
                  </a:txBody>
                  <a:tcPr anchor="ctr">
                    <a:solidFill>
                      <a:srgbClr val="7800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  <a:r>
                        <a:rPr lang="en-GB" sz="18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(%)</a:t>
                      </a:r>
                      <a:endParaRPr lang="en-GB" noProof="0" dirty="0"/>
                    </a:p>
                  </a:txBody>
                  <a:tcPr anchor="ctr">
                    <a:solidFill>
                      <a:srgbClr val="7800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Descriptions</a:t>
                      </a:r>
                    </a:p>
                  </a:txBody>
                  <a:tcPr anchor="ctr">
                    <a:solidFill>
                      <a:srgbClr val="7800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 err="1"/>
                        <a:t>Illustrative</a:t>
                      </a:r>
                      <a:r>
                        <a:rPr lang="cs-CZ" noProof="0" dirty="0"/>
                        <a:t> </a:t>
                      </a:r>
                      <a:r>
                        <a:rPr lang="en-GB" noProof="0" dirty="0"/>
                        <a:t>Quotes</a:t>
                      </a:r>
                    </a:p>
                  </a:txBody>
                  <a:tcPr anchor="ctr">
                    <a:solidFill>
                      <a:srgbClr val="7800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48242"/>
                  </a:ext>
                </a:extLst>
              </a:tr>
              <a:tr h="1690250">
                <a:tc>
                  <a:txBody>
                    <a:bodyPr/>
                    <a:lstStyle/>
                    <a:p>
                      <a:r>
                        <a:rPr lang="en-GB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Cluster </a:t>
                      </a:r>
                      <a:r>
                        <a:rPr lang="cs-CZ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72000"/>
                      <a:r>
                        <a:rPr lang="cs-CZ" sz="1800" b="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Events</a:t>
                      </a:r>
                      <a:r>
                        <a:rPr lang="cs-CZ" sz="18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concerning</a:t>
                      </a:r>
                      <a:r>
                        <a:rPr lang="cs-CZ" sz="18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norms</a:t>
                      </a:r>
                      <a:r>
                        <a:rPr lang="cs-CZ" sz="18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cs-CZ" sz="1800" b="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positions</a:t>
                      </a:r>
                      <a:endParaRPr lang="en-GB" b="0" noProof="0" dirty="0"/>
                    </a:p>
                    <a:p>
                      <a:endParaRPr lang="en-GB" b="1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27 (74 %)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280151"/>
                  </a:ext>
                </a:extLst>
              </a:tr>
              <a:tr h="813902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cs-CZ" noProof="0" dirty="0" err="1"/>
                        <a:t>Negotiating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the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norms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of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appropriateness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21 (62 %)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 err="1"/>
                        <a:t>Negotiating</a:t>
                      </a:r>
                      <a:r>
                        <a:rPr lang="cs-CZ" noProof="0" dirty="0"/>
                        <a:t> „</a:t>
                      </a:r>
                      <a:r>
                        <a:rPr lang="cs-CZ" noProof="0" dirty="0" err="1"/>
                        <a:t>appropriateness</a:t>
                      </a:r>
                      <a:r>
                        <a:rPr lang="cs-CZ" noProof="0" dirty="0"/>
                        <a:t>“ and </a:t>
                      </a:r>
                      <a:r>
                        <a:rPr lang="cs-CZ" noProof="0" dirty="0" err="1"/>
                        <a:t>high</a:t>
                      </a:r>
                      <a:r>
                        <a:rPr lang="cs-CZ" noProof="0" dirty="0"/>
                        <a:t>- and </a:t>
                      </a:r>
                      <a:r>
                        <a:rPr lang="cs-CZ" noProof="0" dirty="0" err="1"/>
                        <a:t>low</a:t>
                      </a:r>
                      <a:r>
                        <a:rPr lang="cs-CZ" noProof="0" dirty="0"/>
                        <a:t>-status </a:t>
                      </a:r>
                      <a:r>
                        <a:rPr lang="cs-CZ" noProof="0" dirty="0" err="1"/>
                        <a:t>groups</a:t>
                      </a:r>
                      <a:r>
                        <a:rPr lang="cs-CZ" noProof="0" dirty="0"/>
                        <a:t>. </a:t>
                      </a:r>
                      <a:r>
                        <a:rPr lang="cs-CZ" noProof="0" dirty="0" err="1"/>
                        <a:t>Teachers</a:t>
                      </a:r>
                      <a:r>
                        <a:rPr lang="cs-CZ" noProof="0" dirty="0"/>
                        <a:t> and </a:t>
                      </a:r>
                      <a:r>
                        <a:rPr lang="cs-CZ" noProof="0" dirty="0" err="1"/>
                        <a:t>didactic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setting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contributing</a:t>
                      </a:r>
                      <a:r>
                        <a:rPr lang="cs-CZ" noProof="0" dirty="0"/>
                        <a:t> to </a:t>
                      </a:r>
                      <a:r>
                        <a:rPr lang="cs-CZ" noProof="0" dirty="0" err="1"/>
                        <a:t>the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conditions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for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norm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negotiation</a:t>
                      </a:r>
                      <a:r>
                        <a:rPr lang="cs-CZ" noProof="0" dirty="0"/>
                        <a:t>.</a:t>
                      </a:r>
                      <a:endParaRPr lang="en-GB" noProof="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„…</a:t>
                      </a:r>
                      <a:r>
                        <a:rPr lang="cs-CZ" noProof="0" dirty="0" err="1"/>
                        <a:t>those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who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were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regarded</a:t>
                      </a:r>
                      <a:r>
                        <a:rPr lang="cs-CZ" noProof="0" dirty="0"/>
                        <a:t> as </a:t>
                      </a:r>
                      <a:r>
                        <a:rPr lang="cs-CZ" noProof="0" dirty="0" err="1"/>
                        <a:t>thin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always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teased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those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who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were</a:t>
                      </a:r>
                      <a:r>
                        <a:rPr lang="cs-CZ" noProof="0" dirty="0"/>
                        <a:t> fat.“ </a:t>
                      </a:r>
                      <a:r>
                        <a:rPr lang="cs-CZ" noProof="0" dirty="0" err="1"/>
                        <a:t>Hlophe</a:t>
                      </a:r>
                      <a:r>
                        <a:rPr lang="cs-CZ" noProof="0" dirty="0"/>
                        <a:t> et al. (2017).</a:t>
                      </a:r>
                      <a:endParaRPr lang="en-GB" noProof="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416205"/>
                  </a:ext>
                </a:extLst>
              </a:tr>
              <a:tr h="910134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 startAt="2"/>
                      </a:pPr>
                      <a:r>
                        <a:rPr lang="cs-CZ" noProof="0" dirty="0" err="1"/>
                        <a:t>Engaging</a:t>
                      </a:r>
                      <a:r>
                        <a:rPr lang="cs-CZ" noProof="0" dirty="0"/>
                        <a:t> in a </a:t>
                      </a:r>
                      <a:r>
                        <a:rPr lang="cs-CZ" noProof="0" dirty="0" err="1"/>
                        <a:t>power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struggle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13 (38 %)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 err="1"/>
                        <a:t>Starting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bullying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incidents</a:t>
                      </a:r>
                      <a:r>
                        <a:rPr lang="cs-CZ" noProof="0" dirty="0"/>
                        <a:t> to </a:t>
                      </a:r>
                      <a:r>
                        <a:rPr lang="cs-CZ" noProof="0" dirty="0" err="1"/>
                        <a:t>gain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power</a:t>
                      </a:r>
                      <a:r>
                        <a:rPr lang="cs-CZ" noProof="0" dirty="0"/>
                        <a:t> to </a:t>
                      </a:r>
                      <a:r>
                        <a:rPr lang="cs-CZ" noProof="0" dirty="0" err="1"/>
                        <a:t>negotiate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the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norms</a:t>
                      </a:r>
                      <a:r>
                        <a:rPr lang="cs-CZ" noProof="0" dirty="0"/>
                        <a:t> in </a:t>
                      </a:r>
                      <a:r>
                        <a:rPr lang="cs-CZ" noProof="0" dirty="0" err="1"/>
                        <a:t>class</a:t>
                      </a:r>
                      <a:r>
                        <a:rPr lang="cs-CZ" noProof="0" dirty="0"/>
                        <a:t>.</a:t>
                      </a:r>
                      <a:endParaRPr lang="en-GB" noProof="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„…</a:t>
                      </a:r>
                      <a:r>
                        <a:rPr lang="cs-CZ" noProof="0" dirty="0" err="1"/>
                        <a:t>bullying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is</a:t>
                      </a:r>
                      <a:r>
                        <a:rPr lang="cs-CZ" noProof="0" dirty="0"/>
                        <a:t> just a </a:t>
                      </a:r>
                      <a:r>
                        <a:rPr lang="cs-CZ" noProof="0" dirty="0" err="1"/>
                        <a:t>way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that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they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try</a:t>
                      </a:r>
                      <a:r>
                        <a:rPr lang="cs-CZ" noProof="0" dirty="0"/>
                        <a:t> to </a:t>
                      </a:r>
                      <a:r>
                        <a:rPr lang="cs-CZ" noProof="0" dirty="0" err="1"/>
                        <a:t>win</a:t>
                      </a:r>
                      <a:r>
                        <a:rPr lang="cs-CZ" noProof="0" dirty="0"/>
                        <a:t> and </a:t>
                      </a:r>
                      <a:r>
                        <a:rPr lang="cs-CZ" noProof="0" dirty="0" err="1"/>
                        <a:t>be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the</a:t>
                      </a:r>
                      <a:r>
                        <a:rPr lang="cs-CZ" noProof="0" dirty="0"/>
                        <a:t> top, and </a:t>
                      </a:r>
                      <a:r>
                        <a:rPr lang="cs-CZ" noProof="0" dirty="0" err="1"/>
                        <a:t>be</a:t>
                      </a:r>
                      <a:r>
                        <a:rPr lang="cs-CZ" noProof="0" dirty="0"/>
                        <a:t> on </a:t>
                      </a:r>
                      <a:r>
                        <a:rPr lang="cs-CZ" noProof="0" dirty="0" err="1"/>
                        <a:t>the</a:t>
                      </a:r>
                      <a:r>
                        <a:rPr lang="cs-CZ" noProof="0" dirty="0"/>
                        <a:t> top.“ Nelson et al. (2019).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613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421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Skupina 41">
            <a:extLst>
              <a:ext uri="{FF2B5EF4-FFF2-40B4-BE49-F238E27FC236}">
                <a16:creationId xmlns:a16="http://schemas.microsoft.com/office/drawing/2014/main" id="{E35C4FD5-43F2-EAE6-31BE-D2079C0DAB0C}"/>
              </a:ext>
            </a:extLst>
          </p:cNvPr>
          <p:cNvGrpSpPr/>
          <p:nvPr/>
        </p:nvGrpSpPr>
        <p:grpSpPr>
          <a:xfrm>
            <a:off x="659781" y="1692550"/>
            <a:ext cx="4521946" cy="4315327"/>
            <a:chOff x="313049" y="1903749"/>
            <a:chExt cx="4521946" cy="4315327"/>
          </a:xfrm>
        </p:grpSpPr>
        <p:grpSp>
          <p:nvGrpSpPr>
            <p:cNvPr id="39" name="Skupina 38">
              <a:extLst>
                <a:ext uri="{FF2B5EF4-FFF2-40B4-BE49-F238E27FC236}">
                  <a16:creationId xmlns:a16="http://schemas.microsoft.com/office/drawing/2014/main" id="{7F7AD85E-3F67-0817-6E3A-588E64EF1316}"/>
                </a:ext>
              </a:extLst>
            </p:cNvPr>
            <p:cNvGrpSpPr/>
            <p:nvPr/>
          </p:nvGrpSpPr>
          <p:grpSpPr>
            <a:xfrm>
              <a:off x="709881" y="4198257"/>
              <a:ext cx="3728281" cy="2020819"/>
              <a:chOff x="266584" y="4326843"/>
              <a:chExt cx="3728281" cy="2020819"/>
            </a:xfrm>
          </p:grpSpPr>
          <p:grpSp>
            <p:nvGrpSpPr>
              <p:cNvPr id="19" name="Zástupný obsah 4" descr="Muž obrys">
                <a:extLst>
                  <a:ext uri="{FF2B5EF4-FFF2-40B4-BE49-F238E27FC236}">
                    <a16:creationId xmlns:a16="http://schemas.microsoft.com/office/drawing/2014/main" id="{BE0B096A-97C3-1D62-AFC2-7009A6A3AF20}"/>
                  </a:ext>
                </a:extLst>
              </p:cNvPr>
              <p:cNvGrpSpPr/>
              <p:nvPr/>
            </p:nvGrpSpPr>
            <p:grpSpPr>
              <a:xfrm>
                <a:off x="384957" y="4339182"/>
                <a:ext cx="668922" cy="1584429"/>
                <a:chOff x="384957" y="4339182"/>
                <a:chExt cx="668922" cy="1584429"/>
              </a:xfrm>
              <a:solidFill>
                <a:srgbClr val="FF0000"/>
              </a:solidFill>
            </p:grpSpPr>
            <p:sp>
              <p:nvSpPr>
                <p:cNvPr id="20" name="Volný tvar: obrazec 19">
                  <a:extLst>
                    <a:ext uri="{FF2B5EF4-FFF2-40B4-BE49-F238E27FC236}">
                      <a16:creationId xmlns:a16="http://schemas.microsoft.com/office/drawing/2014/main" id="{EE57255D-EBFC-5C90-32A0-A75EF17C7202}"/>
                    </a:ext>
                  </a:extLst>
                </p:cNvPr>
                <p:cNvSpPr/>
                <p:nvPr/>
              </p:nvSpPr>
              <p:spPr>
                <a:xfrm>
                  <a:off x="543402" y="4884930"/>
                  <a:ext cx="352095" cy="1038681"/>
                </a:xfrm>
                <a:custGeom>
                  <a:avLst/>
                  <a:gdLst>
                    <a:gd name="connsiteX0" fmla="*/ 330635 w 352095"/>
                    <a:gd name="connsiteY0" fmla="*/ 0 h 1038681"/>
                    <a:gd name="connsiteX1" fmla="*/ 330635 w 352095"/>
                    <a:gd name="connsiteY1" fmla="*/ 0 h 1038681"/>
                    <a:gd name="connsiteX2" fmla="*/ 313030 w 352095"/>
                    <a:gd name="connsiteY2" fmla="*/ 17605 h 1038681"/>
                    <a:gd name="connsiteX3" fmla="*/ 316886 w 352095"/>
                    <a:gd name="connsiteY3" fmla="*/ 1003472 h 1038681"/>
                    <a:gd name="connsiteX4" fmla="*/ 193652 w 352095"/>
                    <a:gd name="connsiteY4" fmla="*/ 1003472 h 1038681"/>
                    <a:gd name="connsiteX5" fmla="*/ 193652 w 352095"/>
                    <a:gd name="connsiteY5" fmla="*/ 404910 h 1038681"/>
                    <a:gd name="connsiteX6" fmla="*/ 158443 w 352095"/>
                    <a:gd name="connsiteY6" fmla="*/ 404910 h 1038681"/>
                    <a:gd name="connsiteX7" fmla="*/ 158443 w 352095"/>
                    <a:gd name="connsiteY7" fmla="*/ 1003472 h 1038681"/>
                    <a:gd name="connsiteX8" fmla="*/ 35210 w 352095"/>
                    <a:gd name="connsiteY8" fmla="*/ 1003472 h 1038681"/>
                    <a:gd name="connsiteX9" fmla="*/ 35210 w 352095"/>
                    <a:gd name="connsiteY9" fmla="*/ 17605 h 1038681"/>
                    <a:gd name="connsiteX10" fmla="*/ 17605 w 352095"/>
                    <a:gd name="connsiteY10" fmla="*/ 0 h 1038681"/>
                    <a:gd name="connsiteX11" fmla="*/ 0 w 352095"/>
                    <a:gd name="connsiteY11" fmla="*/ 17605 h 1038681"/>
                    <a:gd name="connsiteX12" fmla="*/ 0 w 352095"/>
                    <a:gd name="connsiteY12" fmla="*/ 1038682 h 1038681"/>
                    <a:gd name="connsiteX13" fmla="*/ 352095 w 352095"/>
                    <a:gd name="connsiteY13" fmla="*/ 1038682 h 1038681"/>
                    <a:gd name="connsiteX14" fmla="*/ 348170 w 352095"/>
                    <a:gd name="connsiteY14" fmla="*/ 17605 h 1038681"/>
                    <a:gd name="connsiteX15" fmla="*/ 330635 w 352095"/>
                    <a:gd name="connsiteY15" fmla="*/ 0 h 1038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52095" h="1038681">
                      <a:moveTo>
                        <a:pt x="330635" y="0"/>
                      </a:moveTo>
                      <a:lnTo>
                        <a:pt x="330635" y="0"/>
                      </a:lnTo>
                      <a:cubicBezTo>
                        <a:pt x="320912" y="0"/>
                        <a:pt x="313030" y="7882"/>
                        <a:pt x="313030" y="17605"/>
                      </a:cubicBezTo>
                      <a:lnTo>
                        <a:pt x="316886" y="1003472"/>
                      </a:lnTo>
                      <a:lnTo>
                        <a:pt x="193652" y="1003472"/>
                      </a:lnTo>
                      <a:lnTo>
                        <a:pt x="193652" y="404910"/>
                      </a:lnTo>
                      <a:lnTo>
                        <a:pt x="158443" y="404910"/>
                      </a:lnTo>
                      <a:lnTo>
                        <a:pt x="158443" y="1003472"/>
                      </a:lnTo>
                      <a:lnTo>
                        <a:pt x="35210" y="1003472"/>
                      </a:lnTo>
                      <a:lnTo>
                        <a:pt x="35210" y="17605"/>
                      </a:lnTo>
                      <a:cubicBezTo>
                        <a:pt x="35210" y="7882"/>
                        <a:pt x="27328" y="0"/>
                        <a:pt x="17605" y="0"/>
                      </a:cubicBezTo>
                      <a:cubicBezTo>
                        <a:pt x="7882" y="0"/>
                        <a:pt x="0" y="7882"/>
                        <a:pt x="0" y="17605"/>
                      </a:cubicBezTo>
                      <a:lnTo>
                        <a:pt x="0" y="1038682"/>
                      </a:lnTo>
                      <a:lnTo>
                        <a:pt x="352095" y="1038682"/>
                      </a:lnTo>
                      <a:lnTo>
                        <a:pt x="348170" y="17605"/>
                      </a:lnTo>
                      <a:cubicBezTo>
                        <a:pt x="348170" y="7910"/>
                        <a:pt x="340330" y="39"/>
                        <a:pt x="330635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75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cs-CZ"/>
                </a:p>
              </p:txBody>
            </p:sp>
            <p:sp>
              <p:nvSpPr>
                <p:cNvPr id="21" name="Volný tvar: obrazec 20">
                  <a:extLst>
                    <a:ext uri="{FF2B5EF4-FFF2-40B4-BE49-F238E27FC236}">
                      <a16:creationId xmlns:a16="http://schemas.microsoft.com/office/drawing/2014/main" id="{1E4EABB1-9F11-2761-FBD2-1B463042D89A}"/>
                    </a:ext>
                  </a:extLst>
                </p:cNvPr>
                <p:cNvSpPr/>
                <p:nvPr/>
              </p:nvSpPr>
              <p:spPr>
                <a:xfrm>
                  <a:off x="578611" y="4339182"/>
                  <a:ext cx="281676" cy="281676"/>
                </a:xfrm>
                <a:custGeom>
                  <a:avLst/>
                  <a:gdLst>
                    <a:gd name="connsiteX0" fmla="*/ 140838 w 281676"/>
                    <a:gd name="connsiteY0" fmla="*/ 281676 h 281676"/>
                    <a:gd name="connsiteX1" fmla="*/ 281676 w 281676"/>
                    <a:gd name="connsiteY1" fmla="*/ 140838 h 281676"/>
                    <a:gd name="connsiteX2" fmla="*/ 140838 w 281676"/>
                    <a:gd name="connsiteY2" fmla="*/ 0 h 281676"/>
                    <a:gd name="connsiteX3" fmla="*/ 0 w 281676"/>
                    <a:gd name="connsiteY3" fmla="*/ 140838 h 281676"/>
                    <a:gd name="connsiteX4" fmla="*/ 140838 w 281676"/>
                    <a:gd name="connsiteY4" fmla="*/ 281676 h 281676"/>
                    <a:gd name="connsiteX5" fmla="*/ 140838 w 281676"/>
                    <a:gd name="connsiteY5" fmla="*/ 35210 h 281676"/>
                    <a:gd name="connsiteX6" fmla="*/ 246467 w 281676"/>
                    <a:gd name="connsiteY6" fmla="*/ 140838 h 281676"/>
                    <a:gd name="connsiteX7" fmla="*/ 140838 w 281676"/>
                    <a:gd name="connsiteY7" fmla="*/ 246467 h 281676"/>
                    <a:gd name="connsiteX8" fmla="*/ 35210 w 281676"/>
                    <a:gd name="connsiteY8" fmla="*/ 140838 h 281676"/>
                    <a:gd name="connsiteX9" fmla="*/ 140838 w 281676"/>
                    <a:gd name="connsiteY9" fmla="*/ 35210 h 281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1676" h="281676">
                      <a:moveTo>
                        <a:pt x="140838" y="281676"/>
                      </a:moveTo>
                      <a:cubicBezTo>
                        <a:pt x="218621" y="281676"/>
                        <a:pt x="281676" y="218621"/>
                        <a:pt x="281676" y="140838"/>
                      </a:cubicBezTo>
                      <a:cubicBezTo>
                        <a:pt x="281676" y="63055"/>
                        <a:pt x="218621" y="0"/>
                        <a:pt x="140838" y="0"/>
                      </a:cubicBezTo>
                      <a:cubicBezTo>
                        <a:pt x="63055" y="0"/>
                        <a:pt x="0" y="63055"/>
                        <a:pt x="0" y="140838"/>
                      </a:cubicBezTo>
                      <a:cubicBezTo>
                        <a:pt x="88" y="218584"/>
                        <a:pt x="63092" y="281588"/>
                        <a:pt x="140838" y="281676"/>
                      </a:cubicBezTo>
                      <a:close/>
                      <a:moveTo>
                        <a:pt x="140838" y="35210"/>
                      </a:moveTo>
                      <a:cubicBezTo>
                        <a:pt x="199175" y="35210"/>
                        <a:pt x="246467" y="82501"/>
                        <a:pt x="246467" y="140838"/>
                      </a:cubicBezTo>
                      <a:cubicBezTo>
                        <a:pt x="246467" y="199175"/>
                        <a:pt x="199175" y="246467"/>
                        <a:pt x="140838" y="246467"/>
                      </a:cubicBezTo>
                      <a:cubicBezTo>
                        <a:pt x="82501" y="246467"/>
                        <a:pt x="35210" y="199175"/>
                        <a:pt x="35210" y="140838"/>
                      </a:cubicBezTo>
                      <a:cubicBezTo>
                        <a:pt x="35268" y="82525"/>
                        <a:pt x="82526" y="35268"/>
                        <a:pt x="140838" y="3521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75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cs-CZ"/>
                </a:p>
              </p:txBody>
            </p:sp>
            <p:sp>
              <p:nvSpPr>
                <p:cNvPr id="22" name="Volný tvar: obrazec 21">
                  <a:extLst>
                    <a:ext uri="{FF2B5EF4-FFF2-40B4-BE49-F238E27FC236}">
                      <a16:creationId xmlns:a16="http://schemas.microsoft.com/office/drawing/2014/main" id="{6EC96E29-DD52-7337-0429-5A3686C6A71D}"/>
                    </a:ext>
                  </a:extLst>
                </p:cNvPr>
                <p:cNvSpPr/>
                <p:nvPr/>
              </p:nvSpPr>
              <p:spPr>
                <a:xfrm>
                  <a:off x="384957" y="4656066"/>
                  <a:ext cx="668922" cy="651378"/>
                </a:xfrm>
                <a:custGeom>
                  <a:avLst/>
                  <a:gdLst>
                    <a:gd name="connsiteX0" fmla="*/ 668227 w 668922"/>
                    <a:gd name="connsiteY0" fmla="*/ 558848 h 651378"/>
                    <a:gd name="connsiteX1" fmla="*/ 612895 w 668922"/>
                    <a:gd name="connsiteY1" fmla="*/ 166561 h 651378"/>
                    <a:gd name="connsiteX2" fmla="*/ 601135 w 668922"/>
                    <a:gd name="connsiteY2" fmla="*/ 128640 h 651378"/>
                    <a:gd name="connsiteX3" fmla="*/ 587333 w 668922"/>
                    <a:gd name="connsiteY3" fmla="*/ 108606 h 651378"/>
                    <a:gd name="connsiteX4" fmla="*/ 446758 w 668922"/>
                    <a:gd name="connsiteY4" fmla="*/ 18487 h 651378"/>
                    <a:gd name="connsiteX5" fmla="*/ 336253 w 668922"/>
                    <a:gd name="connsiteY5" fmla="*/ 2 h 651378"/>
                    <a:gd name="connsiteX6" fmla="*/ 332627 w 668922"/>
                    <a:gd name="connsiteY6" fmla="*/ 2 h 651378"/>
                    <a:gd name="connsiteX7" fmla="*/ 222438 w 668922"/>
                    <a:gd name="connsiteY7" fmla="*/ 18399 h 651378"/>
                    <a:gd name="connsiteX8" fmla="*/ 80984 w 668922"/>
                    <a:gd name="connsiteY8" fmla="*/ 109380 h 651378"/>
                    <a:gd name="connsiteX9" fmla="*/ 67869 w 668922"/>
                    <a:gd name="connsiteY9" fmla="*/ 128640 h 651378"/>
                    <a:gd name="connsiteX10" fmla="*/ 56109 w 668922"/>
                    <a:gd name="connsiteY10" fmla="*/ 166578 h 651378"/>
                    <a:gd name="connsiteX11" fmla="*/ 671 w 668922"/>
                    <a:gd name="connsiteY11" fmla="*/ 559658 h 651378"/>
                    <a:gd name="connsiteX12" fmla="*/ 45792 w 668922"/>
                    <a:gd name="connsiteY12" fmla="*/ 649970 h 651378"/>
                    <a:gd name="connsiteX13" fmla="*/ 52676 w 668922"/>
                    <a:gd name="connsiteY13" fmla="*/ 651378 h 651378"/>
                    <a:gd name="connsiteX14" fmla="*/ 70282 w 668922"/>
                    <a:gd name="connsiteY14" fmla="*/ 633775 h 651378"/>
                    <a:gd name="connsiteX15" fmla="*/ 59577 w 668922"/>
                    <a:gd name="connsiteY15" fmla="*/ 617577 h 651378"/>
                    <a:gd name="connsiteX16" fmla="*/ 35634 w 668922"/>
                    <a:gd name="connsiteY16" fmla="*/ 563759 h 651378"/>
                    <a:gd name="connsiteX17" fmla="*/ 90948 w 668922"/>
                    <a:gd name="connsiteY17" fmla="*/ 171508 h 651378"/>
                    <a:gd name="connsiteX18" fmla="*/ 98730 w 668922"/>
                    <a:gd name="connsiteY18" fmla="*/ 145558 h 651378"/>
                    <a:gd name="connsiteX19" fmla="*/ 107339 w 668922"/>
                    <a:gd name="connsiteY19" fmla="*/ 132689 h 651378"/>
                    <a:gd name="connsiteX20" fmla="*/ 233882 w 668922"/>
                    <a:gd name="connsiteY20" fmla="*/ 51707 h 651378"/>
                    <a:gd name="connsiteX21" fmla="*/ 330849 w 668922"/>
                    <a:gd name="connsiteY21" fmla="*/ 35211 h 651378"/>
                    <a:gd name="connsiteX22" fmla="*/ 332609 w 668922"/>
                    <a:gd name="connsiteY22" fmla="*/ 35211 h 651378"/>
                    <a:gd name="connsiteX23" fmla="*/ 334493 w 668922"/>
                    <a:gd name="connsiteY23" fmla="*/ 34824 h 651378"/>
                    <a:gd name="connsiteX24" fmla="*/ 336394 w 668922"/>
                    <a:gd name="connsiteY24" fmla="*/ 35211 h 651378"/>
                    <a:gd name="connsiteX25" fmla="*/ 336500 w 668922"/>
                    <a:gd name="connsiteY25" fmla="*/ 35211 h 651378"/>
                    <a:gd name="connsiteX26" fmla="*/ 435368 w 668922"/>
                    <a:gd name="connsiteY26" fmla="*/ 51813 h 651378"/>
                    <a:gd name="connsiteX27" fmla="*/ 560978 w 668922"/>
                    <a:gd name="connsiteY27" fmla="*/ 131914 h 651378"/>
                    <a:gd name="connsiteX28" fmla="*/ 570256 w 668922"/>
                    <a:gd name="connsiteY28" fmla="*/ 145558 h 651378"/>
                    <a:gd name="connsiteX29" fmla="*/ 578037 w 668922"/>
                    <a:gd name="connsiteY29" fmla="*/ 171490 h 651378"/>
                    <a:gd name="connsiteX30" fmla="*/ 633263 w 668922"/>
                    <a:gd name="connsiteY30" fmla="*/ 562950 h 651378"/>
                    <a:gd name="connsiteX31" fmla="*/ 609409 w 668922"/>
                    <a:gd name="connsiteY31" fmla="*/ 617524 h 651378"/>
                    <a:gd name="connsiteX32" fmla="*/ 599932 w 668922"/>
                    <a:gd name="connsiteY32" fmla="*/ 640548 h 651378"/>
                    <a:gd name="connsiteX33" fmla="*/ 616310 w 668922"/>
                    <a:gd name="connsiteY33" fmla="*/ 651378 h 651378"/>
                    <a:gd name="connsiteX34" fmla="*/ 623194 w 668922"/>
                    <a:gd name="connsiteY34" fmla="*/ 649970 h 651378"/>
                    <a:gd name="connsiteX35" fmla="*/ 668227 w 668922"/>
                    <a:gd name="connsiteY35" fmla="*/ 558848 h 651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668922" h="651378">
                      <a:moveTo>
                        <a:pt x="668227" y="558848"/>
                      </a:moveTo>
                      <a:lnTo>
                        <a:pt x="612895" y="166561"/>
                      </a:lnTo>
                      <a:cubicBezTo>
                        <a:pt x="611314" y="153311"/>
                        <a:pt x="607328" y="140460"/>
                        <a:pt x="601135" y="128640"/>
                      </a:cubicBezTo>
                      <a:cubicBezTo>
                        <a:pt x="597221" y="121514"/>
                        <a:pt x="592598" y="114801"/>
                        <a:pt x="587333" y="108606"/>
                      </a:cubicBezTo>
                      <a:cubicBezTo>
                        <a:pt x="548653" y="67398"/>
                        <a:pt x="500351" y="36433"/>
                        <a:pt x="446758" y="18487"/>
                      </a:cubicBezTo>
                      <a:cubicBezTo>
                        <a:pt x="411227" y="6144"/>
                        <a:pt x="373866" y="-105"/>
                        <a:pt x="336253" y="2"/>
                      </a:cubicBezTo>
                      <a:cubicBezTo>
                        <a:pt x="335095" y="495"/>
                        <a:pt x="333785" y="495"/>
                        <a:pt x="332627" y="2"/>
                      </a:cubicBezTo>
                      <a:cubicBezTo>
                        <a:pt x="295123" y="-125"/>
                        <a:pt x="257868" y="6097"/>
                        <a:pt x="222438" y="18399"/>
                      </a:cubicBezTo>
                      <a:cubicBezTo>
                        <a:pt x="168455" y="36493"/>
                        <a:pt x="119838" y="67764"/>
                        <a:pt x="80984" y="109380"/>
                      </a:cubicBezTo>
                      <a:cubicBezTo>
                        <a:pt x="75997" y="115359"/>
                        <a:pt x="71604" y="121809"/>
                        <a:pt x="67869" y="128640"/>
                      </a:cubicBezTo>
                      <a:cubicBezTo>
                        <a:pt x="61674" y="140465"/>
                        <a:pt x="57688" y="153322"/>
                        <a:pt x="56109" y="166578"/>
                      </a:cubicBezTo>
                      <a:lnTo>
                        <a:pt x="671" y="559658"/>
                      </a:lnTo>
                      <a:cubicBezTo>
                        <a:pt x="-4610" y="616187"/>
                        <a:pt x="22290" y="639971"/>
                        <a:pt x="45792" y="649970"/>
                      </a:cubicBezTo>
                      <a:cubicBezTo>
                        <a:pt x="47966" y="650903"/>
                        <a:pt x="50310" y="651382"/>
                        <a:pt x="52676" y="651378"/>
                      </a:cubicBezTo>
                      <a:cubicBezTo>
                        <a:pt x="62399" y="651378"/>
                        <a:pt x="70280" y="643499"/>
                        <a:pt x="70282" y="633775"/>
                      </a:cubicBezTo>
                      <a:cubicBezTo>
                        <a:pt x="70282" y="626718"/>
                        <a:pt x="66069" y="620343"/>
                        <a:pt x="59577" y="617577"/>
                      </a:cubicBezTo>
                      <a:cubicBezTo>
                        <a:pt x="47623" y="612490"/>
                        <a:pt x="32131" y="601293"/>
                        <a:pt x="35634" y="563759"/>
                      </a:cubicBezTo>
                      <a:lnTo>
                        <a:pt x="90948" y="171508"/>
                      </a:lnTo>
                      <a:cubicBezTo>
                        <a:pt x="91961" y="162460"/>
                        <a:pt x="94596" y="153670"/>
                        <a:pt x="98730" y="145558"/>
                      </a:cubicBezTo>
                      <a:cubicBezTo>
                        <a:pt x="101205" y="141016"/>
                        <a:pt x="104085" y="136710"/>
                        <a:pt x="107339" y="132689"/>
                      </a:cubicBezTo>
                      <a:cubicBezTo>
                        <a:pt x="142150" y="95619"/>
                        <a:pt x="185638" y="67789"/>
                        <a:pt x="233882" y="51707"/>
                      </a:cubicBezTo>
                      <a:cubicBezTo>
                        <a:pt x="265040" y="40769"/>
                        <a:pt x="297826" y="35192"/>
                        <a:pt x="330849" y="35211"/>
                      </a:cubicBezTo>
                      <a:cubicBezTo>
                        <a:pt x="331430" y="35211"/>
                        <a:pt x="332011" y="35211"/>
                        <a:pt x="332609" y="35211"/>
                      </a:cubicBezTo>
                      <a:cubicBezTo>
                        <a:pt x="333243" y="35118"/>
                        <a:pt x="333873" y="34988"/>
                        <a:pt x="334493" y="34824"/>
                      </a:cubicBezTo>
                      <a:cubicBezTo>
                        <a:pt x="335120" y="34988"/>
                        <a:pt x="335753" y="35118"/>
                        <a:pt x="336394" y="35211"/>
                      </a:cubicBezTo>
                      <a:lnTo>
                        <a:pt x="336500" y="35211"/>
                      </a:lnTo>
                      <a:cubicBezTo>
                        <a:pt x="370164" y="35049"/>
                        <a:pt x="403604" y="40664"/>
                        <a:pt x="435368" y="51813"/>
                      </a:cubicBezTo>
                      <a:cubicBezTo>
                        <a:pt x="483200" y="67752"/>
                        <a:pt x="526350" y="95270"/>
                        <a:pt x="560978" y="131914"/>
                      </a:cubicBezTo>
                      <a:cubicBezTo>
                        <a:pt x="564501" y="136154"/>
                        <a:pt x="567608" y="140722"/>
                        <a:pt x="570256" y="145558"/>
                      </a:cubicBezTo>
                      <a:cubicBezTo>
                        <a:pt x="574388" y="153663"/>
                        <a:pt x="577023" y="162448"/>
                        <a:pt x="578037" y="171490"/>
                      </a:cubicBezTo>
                      <a:lnTo>
                        <a:pt x="633263" y="562950"/>
                      </a:lnTo>
                      <a:cubicBezTo>
                        <a:pt x="636784" y="601293"/>
                        <a:pt x="621363" y="612490"/>
                        <a:pt x="609409" y="617524"/>
                      </a:cubicBezTo>
                      <a:cubicBezTo>
                        <a:pt x="600434" y="621266"/>
                        <a:pt x="596191" y="631573"/>
                        <a:pt x="599932" y="640548"/>
                      </a:cubicBezTo>
                      <a:cubicBezTo>
                        <a:pt x="602684" y="647150"/>
                        <a:pt x="609157" y="651429"/>
                        <a:pt x="616310" y="651378"/>
                      </a:cubicBezTo>
                      <a:cubicBezTo>
                        <a:pt x="618676" y="651382"/>
                        <a:pt x="621019" y="650903"/>
                        <a:pt x="623194" y="649970"/>
                      </a:cubicBezTo>
                      <a:cubicBezTo>
                        <a:pt x="646696" y="639971"/>
                        <a:pt x="673614" y="616169"/>
                        <a:pt x="668227" y="55884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75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cs-CZ"/>
                </a:p>
              </p:txBody>
            </p:sp>
          </p:grpSp>
          <p:grpSp>
            <p:nvGrpSpPr>
              <p:cNvPr id="27" name="Zástupný obsah 4" descr="Muž obrys">
                <a:extLst>
                  <a:ext uri="{FF2B5EF4-FFF2-40B4-BE49-F238E27FC236}">
                    <a16:creationId xmlns:a16="http://schemas.microsoft.com/office/drawing/2014/main" id="{84EEB794-B895-FA69-26DD-6432052DC711}"/>
                  </a:ext>
                </a:extLst>
              </p:cNvPr>
              <p:cNvGrpSpPr/>
              <p:nvPr/>
            </p:nvGrpSpPr>
            <p:grpSpPr>
              <a:xfrm>
                <a:off x="2582012" y="4326843"/>
                <a:ext cx="668922" cy="1584429"/>
                <a:chOff x="2582012" y="4326843"/>
                <a:chExt cx="668922" cy="1584429"/>
              </a:xfrm>
              <a:solidFill>
                <a:srgbClr val="000000"/>
              </a:solidFill>
            </p:grpSpPr>
            <p:sp>
              <p:nvSpPr>
                <p:cNvPr id="28" name="Volný tvar: obrazec 27">
                  <a:extLst>
                    <a:ext uri="{FF2B5EF4-FFF2-40B4-BE49-F238E27FC236}">
                      <a16:creationId xmlns:a16="http://schemas.microsoft.com/office/drawing/2014/main" id="{4ED10A51-2967-1010-F3C9-016ECC3E460B}"/>
                    </a:ext>
                  </a:extLst>
                </p:cNvPr>
                <p:cNvSpPr/>
                <p:nvPr/>
              </p:nvSpPr>
              <p:spPr>
                <a:xfrm>
                  <a:off x="2740457" y="4872591"/>
                  <a:ext cx="352095" cy="1038681"/>
                </a:xfrm>
                <a:custGeom>
                  <a:avLst/>
                  <a:gdLst>
                    <a:gd name="connsiteX0" fmla="*/ 330635 w 352095"/>
                    <a:gd name="connsiteY0" fmla="*/ 0 h 1038681"/>
                    <a:gd name="connsiteX1" fmla="*/ 330635 w 352095"/>
                    <a:gd name="connsiteY1" fmla="*/ 0 h 1038681"/>
                    <a:gd name="connsiteX2" fmla="*/ 313030 w 352095"/>
                    <a:gd name="connsiteY2" fmla="*/ 17605 h 1038681"/>
                    <a:gd name="connsiteX3" fmla="*/ 316886 w 352095"/>
                    <a:gd name="connsiteY3" fmla="*/ 1003472 h 1038681"/>
                    <a:gd name="connsiteX4" fmla="*/ 193652 w 352095"/>
                    <a:gd name="connsiteY4" fmla="*/ 1003472 h 1038681"/>
                    <a:gd name="connsiteX5" fmla="*/ 193652 w 352095"/>
                    <a:gd name="connsiteY5" fmla="*/ 404910 h 1038681"/>
                    <a:gd name="connsiteX6" fmla="*/ 158443 w 352095"/>
                    <a:gd name="connsiteY6" fmla="*/ 404910 h 1038681"/>
                    <a:gd name="connsiteX7" fmla="*/ 158443 w 352095"/>
                    <a:gd name="connsiteY7" fmla="*/ 1003472 h 1038681"/>
                    <a:gd name="connsiteX8" fmla="*/ 35210 w 352095"/>
                    <a:gd name="connsiteY8" fmla="*/ 1003472 h 1038681"/>
                    <a:gd name="connsiteX9" fmla="*/ 35210 w 352095"/>
                    <a:gd name="connsiteY9" fmla="*/ 17605 h 1038681"/>
                    <a:gd name="connsiteX10" fmla="*/ 17605 w 352095"/>
                    <a:gd name="connsiteY10" fmla="*/ 0 h 1038681"/>
                    <a:gd name="connsiteX11" fmla="*/ 0 w 352095"/>
                    <a:gd name="connsiteY11" fmla="*/ 17605 h 1038681"/>
                    <a:gd name="connsiteX12" fmla="*/ 0 w 352095"/>
                    <a:gd name="connsiteY12" fmla="*/ 1038682 h 1038681"/>
                    <a:gd name="connsiteX13" fmla="*/ 352095 w 352095"/>
                    <a:gd name="connsiteY13" fmla="*/ 1038682 h 1038681"/>
                    <a:gd name="connsiteX14" fmla="*/ 348170 w 352095"/>
                    <a:gd name="connsiteY14" fmla="*/ 17605 h 1038681"/>
                    <a:gd name="connsiteX15" fmla="*/ 330635 w 352095"/>
                    <a:gd name="connsiteY15" fmla="*/ 0 h 1038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52095" h="1038681">
                      <a:moveTo>
                        <a:pt x="330635" y="0"/>
                      </a:moveTo>
                      <a:lnTo>
                        <a:pt x="330635" y="0"/>
                      </a:lnTo>
                      <a:cubicBezTo>
                        <a:pt x="320912" y="0"/>
                        <a:pt x="313030" y="7882"/>
                        <a:pt x="313030" y="17605"/>
                      </a:cubicBezTo>
                      <a:lnTo>
                        <a:pt x="316886" y="1003472"/>
                      </a:lnTo>
                      <a:lnTo>
                        <a:pt x="193652" y="1003472"/>
                      </a:lnTo>
                      <a:lnTo>
                        <a:pt x="193652" y="404910"/>
                      </a:lnTo>
                      <a:lnTo>
                        <a:pt x="158443" y="404910"/>
                      </a:lnTo>
                      <a:lnTo>
                        <a:pt x="158443" y="1003472"/>
                      </a:lnTo>
                      <a:lnTo>
                        <a:pt x="35210" y="1003472"/>
                      </a:lnTo>
                      <a:lnTo>
                        <a:pt x="35210" y="17605"/>
                      </a:lnTo>
                      <a:cubicBezTo>
                        <a:pt x="35210" y="7882"/>
                        <a:pt x="27328" y="0"/>
                        <a:pt x="17605" y="0"/>
                      </a:cubicBezTo>
                      <a:cubicBezTo>
                        <a:pt x="7882" y="0"/>
                        <a:pt x="0" y="7882"/>
                        <a:pt x="0" y="17605"/>
                      </a:cubicBezTo>
                      <a:lnTo>
                        <a:pt x="0" y="1038682"/>
                      </a:lnTo>
                      <a:lnTo>
                        <a:pt x="352095" y="1038682"/>
                      </a:lnTo>
                      <a:lnTo>
                        <a:pt x="348170" y="17605"/>
                      </a:lnTo>
                      <a:cubicBezTo>
                        <a:pt x="348170" y="7910"/>
                        <a:pt x="340330" y="39"/>
                        <a:pt x="33063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75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cs-CZ"/>
                </a:p>
              </p:txBody>
            </p:sp>
            <p:sp>
              <p:nvSpPr>
                <p:cNvPr id="29" name="Volný tvar: obrazec 28">
                  <a:extLst>
                    <a:ext uri="{FF2B5EF4-FFF2-40B4-BE49-F238E27FC236}">
                      <a16:creationId xmlns:a16="http://schemas.microsoft.com/office/drawing/2014/main" id="{E3DA2A96-13D5-9FCE-A553-874F049AAD9E}"/>
                    </a:ext>
                  </a:extLst>
                </p:cNvPr>
                <p:cNvSpPr/>
                <p:nvPr/>
              </p:nvSpPr>
              <p:spPr>
                <a:xfrm>
                  <a:off x="2775666" y="4326843"/>
                  <a:ext cx="281676" cy="281676"/>
                </a:xfrm>
                <a:custGeom>
                  <a:avLst/>
                  <a:gdLst>
                    <a:gd name="connsiteX0" fmla="*/ 140838 w 281676"/>
                    <a:gd name="connsiteY0" fmla="*/ 281676 h 281676"/>
                    <a:gd name="connsiteX1" fmla="*/ 281676 w 281676"/>
                    <a:gd name="connsiteY1" fmla="*/ 140838 h 281676"/>
                    <a:gd name="connsiteX2" fmla="*/ 140838 w 281676"/>
                    <a:gd name="connsiteY2" fmla="*/ 0 h 281676"/>
                    <a:gd name="connsiteX3" fmla="*/ 0 w 281676"/>
                    <a:gd name="connsiteY3" fmla="*/ 140838 h 281676"/>
                    <a:gd name="connsiteX4" fmla="*/ 140838 w 281676"/>
                    <a:gd name="connsiteY4" fmla="*/ 281676 h 281676"/>
                    <a:gd name="connsiteX5" fmla="*/ 140838 w 281676"/>
                    <a:gd name="connsiteY5" fmla="*/ 35210 h 281676"/>
                    <a:gd name="connsiteX6" fmla="*/ 246467 w 281676"/>
                    <a:gd name="connsiteY6" fmla="*/ 140838 h 281676"/>
                    <a:gd name="connsiteX7" fmla="*/ 140838 w 281676"/>
                    <a:gd name="connsiteY7" fmla="*/ 246467 h 281676"/>
                    <a:gd name="connsiteX8" fmla="*/ 35210 w 281676"/>
                    <a:gd name="connsiteY8" fmla="*/ 140838 h 281676"/>
                    <a:gd name="connsiteX9" fmla="*/ 140838 w 281676"/>
                    <a:gd name="connsiteY9" fmla="*/ 35210 h 281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1676" h="281676">
                      <a:moveTo>
                        <a:pt x="140838" y="281676"/>
                      </a:moveTo>
                      <a:cubicBezTo>
                        <a:pt x="218621" y="281676"/>
                        <a:pt x="281676" y="218621"/>
                        <a:pt x="281676" y="140838"/>
                      </a:cubicBezTo>
                      <a:cubicBezTo>
                        <a:pt x="281676" y="63055"/>
                        <a:pt x="218621" y="0"/>
                        <a:pt x="140838" y="0"/>
                      </a:cubicBezTo>
                      <a:cubicBezTo>
                        <a:pt x="63055" y="0"/>
                        <a:pt x="0" y="63055"/>
                        <a:pt x="0" y="140838"/>
                      </a:cubicBezTo>
                      <a:cubicBezTo>
                        <a:pt x="88" y="218584"/>
                        <a:pt x="63092" y="281588"/>
                        <a:pt x="140838" y="281676"/>
                      </a:cubicBezTo>
                      <a:close/>
                      <a:moveTo>
                        <a:pt x="140838" y="35210"/>
                      </a:moveTo>
                      <a:cubicBezTo>
                        <a:pt x="199175" y="35210"/>
                        <a:pt x="246467" y="82501"/>
                        <a:pt x="246467" y="140838"/>
                      </a:cubicBezTo>
                      <a:cubicBezTo>
                        <a:pt x="246467" y="199175"/>
                        <a:pt x="199175" y="246467"/>
                        <a:pt x="140838" y="246467"/>
                      </a:cubicBezTo>
                      <a:cubicBezTo>
                        <a:pt x="82501" y="246467"/>
                        <a:pt x="35210" y="199175"/>
                        <a:pt x="35210" y="140838"/>
                      </a:cubicBezTo>
                      <a:cubicBezTo>
                        <a:pt x="35268" y="82525"/>
                        <a:pt x="82526" y="35268"/>
                        <a:pt x="140838" y="3521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75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cs-CZ"/>
                </a:p>
              </p:txBody>
            </p:sp>
            <p:sp>
              <p:nvSpPr>
                <p:cNvPr id="30" name="Volný tvar: obrazec 29">
                  <a:extLst>
                    <a:ext uri="{FF2B5EF4-FFF2-40B4-BE49-F238E27FC236}">
                      <a16:creationId xmlns:a16="http://schemas.microsoft.com/office/drawing/2014/main" id="{D998B2F3-D062-5A94-2903-2386595EF067}"/>
                    </a:ext>
                  </a:extLst>
                </p:cNvPr>
                <p:cNvSpPr/>
                <p:nvPr/>
              </p:nvSpPr>
              <p:spPr>
                <a:xfrm>
                  <a:off x="2582012" y="4643727"/>
                  <a:ext cx="668922" cy="651378"/>
                </a:xfrm>
                <a:custGeom>
                  <a:avLst/>
                  <a:gdLst>
                    <a:gd name="connsiteX0" fmla="*/ 668227 w 668922"/>
                    <a:gd name="connsiteY0" fmla="*/ 558848 h 651378"/>
                    <a:gd name="connsiteX1" fmla="*/ 612895 w 668922"/>
                    <a:gd name="connsiteY1" fmla="*/ 166561 h 651378"/>
                    <a:gd name="connsiteX2" fmla="*/ 601135 w 668922"/>
                    <a:gd name="connsiteY2" fmla="*/ 128640 h 651378"/>
                    <a:gd name="connsiteX3" fmla="*/ 587333 w 668922"/>
                    <a:gd name="connsiteY3" fmla="*/ 108606 h 651378"/>
                    <a:gd name="connsiteX4" fmla="*/ 446758 w 668922"/>
                    <a:gd name="connsiteY4" fmla="*/ 18487 h 651378"/>
                    <a:gd name="connsiteX5" fmla="*/ 336253 w 668922"/>
                    <a:gd name="connsiteY5" fmla="*/ 2 h 651378"/>
                    <a:gd name="connsiteX6" fmla="*/ 332627 w 668922"/>
                    <a:gd name="connsiteY6" fmla="*/ 2 h 651378"/>
                    <a:gd name="connsiteX7" fmla="*/ 222438 w 668922"/>
                    <a:gd name="connsiteY7" fmla="*/ 18399 h 651378"/>
                    <a:gd name="connsiteX8" fmla="*/ 80984 w 668922"/>
                    <a:gd name="connsiteY8" fmla="*/ 109380 h 651378"/>
                    <a:gd name="connsiteX9" fmla="*/ 67869 w 668922"/>
                    <a:gd name="connsiteY9" fmla="*/ 128640 h 651378"/>
                    <a:gd name="connsiteX10" fmla="*/ 56109 w 668922"/>
                    <a:gd name="connsiteY10" fmla="*/ 166578 h 651378"/>
                    <a:gd name="connsiteX11" fmla="*/ 671 w 668922"/>
                    <a:gd name="connsiteY11" fmla="*/ 559658 h 651378"/>
                    <a:gd name="connsiteX12" fmla="*/ 45792 w 668922"/>
                    <a:gd name="connsiteY12" fmla="*/ 649970 h 651378"/>
                    <a:gd name="connsiteX13" fmla="*/ 52676 w 668922"/>
                    <a:gd name="connsiteY13" fmla="*/ 651378 h 651378"/>
                    <a:gd name="connsiteX14" fmla="*/ 70282 w 668922"/>
                    <a:gd name="connsiteY14" fmla="*/ 633775 h 651378"/>
                    <a:gd name="connsiteX15" fmla="*/ 59577 w 668922"/>
                    <a:gd name="connsiteY15" fmla="*/ 617577 h 651378"/>
                    <a:gd name="connsiteX16" fmla="*/ 35634 w 668922"/>
                    <a:gd name="connsiteY16" fmla="*/ 563759 h 651378"/>
                    <a:gd name="connsiteX17" fmla="*/ 90948 w 668922"/>
                    <a:gd name="connsiteY17" fmla="*/ 171508 h 651378"/>
                    <a:gd name="connsiteX18" fmla="*/ 98730 w 668922"/>
                    <a:gd name="connsiteY18" fmla="*/ 145558 h 651378"/>
                    <a:gd name="connsiteX19" fmla="*/ 107339 w 668922"/>
                    <a:gd name="connsiteY19" fmla="*/ 132689 h 651378"/>
                    <a:gd name="connsiteX20" fmla="*/ 233882 w 668922"/>
                    <a:gd name="connsiteY20" fmla="*/ 51707 h 651378"/>
                    <a:gd name="connsiteX21" fmla="*/ 330849 w 668922"/>
                    <a:gd name="connsiteY21" fmla="*/ 35211 h 651378"/>
                    <a:gd name="connsiteX22" fmla="*/ 332609 w 668922"/>
                    <a:gd name="connsiteY22" fmla="*/ 35211 h 651378"/>
                    <a:gd name="connsiteX23" fmla="*/ 334493 w 668922"/>
                    <a:gd name="connsiteY23" fmla="*/ 34824 h 651378"/>
                    <a:gd name="connsiteX24" fmla="*/ 336394 w 668922"/>
                    <a:gd name="connsiteY24" fmla="*/ 35211 h 651378"/>
                    <a:gd name="connsiteX25" fmla="*/ 336500 w 668922"/>
                    <a:gd name="connsiteY25" fmla="*/ 35211 h 651378"/>
                    <a:gd name="connsiteX26" fmla="*/ 435368 w 668922"/>
                    <a:gd name="connsiteY26" fmla="*/ 51813 h 651378"/>
                    <a:gd name="connsiteX27" fmla="*/ 560978 w 668922"/>
                    <a:gd name="connsiteY27" fmla="*/ 131914 h 651378"/>
                    <a:gd name="connsiteX28" fmla="*/ 570256 w 668922"/>
                    <a:gd name="connsiteY28" fmla="*/ 145558 h 651378"/>
                    <a:gd name="connsiteX29" fmla="*/ 578037 w 668922"/>
                    <a:gd name="connsiteY29" fmla="*/ 171490 h 651378"/>
                    <a:gd name="connsiteX30" fmla="*/ 633263 w 668922"/>
                    <a:gd name="connsiteY30" fmla="*/ 562950 h 651378"/>
                    <a:gd name="connsiteX31" fmla="*/ 609409 w 668922"/>
                    <a:gd name="connsiteY31" fmla="*/ 617524 h 651378"/>
                    <a:gd name="connsiteX32" fmla="*/ 599932 w 668922"/>
                    <a:gd name="connsiteY32" fmla="*/ 640548 h 651378"/>
                    <a:gd name="connsiteX33" fmla="*/ 616310 w 668922"/>
                    <a:gd name="connsiteY33" fmla="*/ 651378 h 651378"/>
                    <a:gd name="connsiteX34" fmla="*/ 623194 w 668922"/>
                    <a:gd name="connsiteY34" fmla="*/ 649970 h 651378"/>
                    <a:gd name="connsiteX35" fmla="*/ 668227 w 668922"/>
                    <a:gd name="connsiteY35" fmla="*/ 558848 h 651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668922" h="651378">
                      <a:moveTo>
                        <a:pt x="668227" y="558848"/>
                      </a:moveTo>
                      <a:lnTo>
                        <a:pt x="612895" y="166561"/>
                      </a:lnTo>
                      <a:cubicBezTo>
                        <a:pt x="611314" y="153311"/>
                        <a:pt x="607328" y="140460"/>
                        <a:pt x="601135" y="128640"/>
                      </a:cubicBezTo>
                      <a:cubicBezTo>
                        <a:pt x="597221" y="121514"/>
                        <a:pt x="592598" y="114801"/>
                        <a:pt x="587333" y="108606"/>
                      </a:cubicBezTo>
                      <a:cubicBezTo>
                        <a:pt x="548653" y="67398"/>
                        <a:pt x="500351" y="36433"/>
                        <a:pt x="446758" y="18487"/>
                      </a:cubicBezTo>
                      <a:cubicBezTo>
                        <a:pt x="411227" y="6144"/>
                        <a:pt x="373866" y="-105"/>
                        <a:pt x="336253" y="2"/>
                      </a:cubicBezTo>
                      <a:cubicBezTo>
                        <a:pt x="335095" y="495"/>
                        <a:pt x="333785" y="495"/>
                        <a:pt x="332627" y="2"/>
                      </a:cubicBezTo>
                      <a:cubicBezTo>
                        <a:pt x="295123" y="-125"/>
                        <a:pt x="257868" y="6097"/>
                        <a:pt x="222438" y="18399"/>
                      </a:cubicBezTo>
                      <a:cubicBezTo>
                        <a:pt x="168455" y="36493"/>
                        <a:pt x="119838" y="67764"/>
                        <a:pt x="80984" y="109380"/>
                      </a:cubicBezTo>
                      <a:cubicBezTo>
                        <a:pt x="75997" y="115359"/>
                        <a:pt x="71604" y="121809"/>
                        <a:pt x="67869" y="128640"/>
                      </a:cubicBezTo>
                      <a:cubicBezTo>
                        <a:pt x="61674" y="140465"/>
                        <a:pt x="57688" y="153322"/>
                        <a:pt x="56109" y="166578"/>
                      </a:cubicBezTo>
                      <a:lnTo>
                        <a:pt x="671" y="559658"/>
                      </a:lnTo>
                      <a:cubicBezTo>
                        <a:pt x="-4610" y="616187"/>
                        <a:pt x="22290" y="639971"/>
                        <a:pt x="45792" y="649970"/>
                      </a:cubicBezTo>
                      <a:cubicBezTo>
                        <a:pt x="47966" y="650903"/>
                        <a:pt x="50310" y="651382"/>
                        <a:pt x="52676" y="651378"/>
                      </a:cubicBezTo>
                      <a:cubicBezTo>
                        <a:pt x="62399" y="651378"/>
                        <a:pt x="70280" y="643499"/>
                        <a:pt x="70282" y="633775"/>
                      </a:cubicBezTo>
                      <a:cubicBezTo>
                        <a:pt x="70282" y="626718"/>
                        <a:pt x="66069" y="620343"/>
                        <a:pt x="59577" y="617577"/>
                      </a:cubicBezTo>
                      <a:cubicBezTo>
                        <a:pt x="47623" y="612490"/>
                        <a:pt x="32131" y="601293"/>
                        <a:pt x="35634" y="563759"/>
                      </a:cubicBezTo>
                      <a:lnTo>
                        <a:pt x="90948" y="171508"/>
                      </a:lnTo>
                      <a:cubicBezTo>
                        <a:pt x="91961" y="162460"/>
                        <a:pt x="94596" y="153670"/>
                        <a:pt x="98730" y="145558"/>
                      </a:cubicBezTo>
                      <a:cubicBezTo>
                        <a:pt x="101205" y="141016"/>
                        <a:pt x="104085" y="136710"/>
                        <a:pt x="107339" y="132689"/>
                      </a:cubicBezTo>
                      <a:cubicBezTo>
                        <a:pt x="142150" y="95619"/>
                        <a:pt x="185638" y="67789"/>
                        <a:pt x="233882" y="51707"/>
                      </a:cubicBezTo>
                      <a:cubicBezTo>
                        <a:pt x="265040" y="40769"/>
                        <a:pt x="297826" y="35192"/>
                        <a:pt x="330849" y="35211"/>
                      </a:cubicBezTo>
                      <a:cubicBezTo>
                        <a:pt x="331430" y="35211"/>
                        <a:pt x="332011" y="35211"/>
                        <a:pt x="332609" y="35211"/>
                      </a:cubicBezTo>
                      <a:cubicBezTo>
                        <a:pt x="333243" y="35118"/>
                        <a:pt x="333873" y="34988"/>
                        <a:pt x="334493" y="34824"/>
                      </a:cubicBezTo>
                      <a:cubicBezTo>
                        <a:pt x="335120" y="34988"/>
                        <a:pt x="335753" y="35118"/>
                        <a:pt x="336394" y="35211"/>
                      </a:cubicBezTo>
                      <a:lnTo>
                        <a:pt x="336500" y="35211"/>
                      </a:lnTo>
                      <a:cubicBezTo>
                        <a:pt x="370164" y="35049"/>
                        <a:pt x="403604" y="40664"/>
                        <a:pt x="435368" y="51813"/>
                      </a:cubicBezTo>
                      <a:cubicBezTo>
                        <a:pt x="483200" y="67752"/>
                        <a:pt x="526350" y="95270"/>
                        <a:pt x="560978" y="131914"/>
                      </a:cubicBezTo>
                      <a:cubicBezTo>
                        <a:pt x="564501" y="136154"/>
                        <a:pt x="567608" y="140722"/>
                        <a:pt x="570256" y="145558"/>
                      </a:cubicBezTo>
                      <a:cubicBezTo>
                        <a:pt x="574388" y="153663"/>
                        <a:pt x="577023" y="162448"/>
                        <a:pt x="578037" y="171490"/>
                      </a:cubicBezTo>
                      <a:lnTo>
                        <a:pt x="633263" y="562950"/>
                      </a:lnTo>
                      <a:cubicBezTo>
                        <a:pt x="636784" y="601293"/>
                        <a:pt x="621363" y="612490"/>
                        <a:pt x="609409" y="617524"/>
                      </a:cubicBezTo>
                      <a:cubicBezTo>
                        <a:pt x="600434" y="621266"/>
                        <a:pt x="596191" y="631573"/>
                        <a:pt x="599932" y="640548"/>
                      </a:cubicBezTo>
                      <a:cubicBezTo>
                        <a:pt x="602684" y="647150"/>
                        <a:pt x="609157" y="651429"/>
                        <a:pt x="616310" y="651378"/>
                      </a:cubicBezTo>
                      <a:cubicBezTo>
                        <a:pt x="618676" y="651382"/>
                        <a:pt x="621019" y="650903"/>
                        <a:pt x="623194" y="649970"/>
                      </a:cubicBezTo>
                      <a:cubicBezTo>
                        <a:pt x="646696" y="639971"/>
                        <a:pt x="673614" y="616169"/>
                        <a:pt x="668227" y="55884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75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cs-CZ"/>
                </a:p>
              </p:txBody>
            </p:sp>
          </p:grp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45D0D6D9-B4B3-67FB-BD2A-88ABE74A6484}"/>
                  </a:ext>
                </a:extLst>
              </p:cNvPr>
              <p:cNvSpPr txBox="1"/>
              <p:nvPr/>
            </p:nvSpPr>
            <p:spPr>
              <a:xfrm>
                <a:off x="266584" y="5980116"/>
                <a:ext cx="905732" cy="365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>
                    <a:solidFill>
                      <a:srgbClr val="FF0000"/>
                    </a:solidFill>
                  </a:rPr>
                  <a:t>Bully</a:t>
                </a:r>
              </a:p>
            </p:txBody>
          </p:sp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F59F8BBC-048B-CCDD-2923-12DDAB30B70C}"/>
                  </a:ext>
                </a:extLst>
              </p:cNvPr>
              <p:cNvSpPr txBox="1"/>
              <p:nvPr/>
            </p:nvSpPr>
            <p:spPr>
              <a:xfrm>
                <a:off x="1716879" y="5978330"/>
                <a:ext cx="9057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noProof="0" dirty="0">
                    <a:solidFill>
                      <a:srgbClr val="00B050"/>
                    </a:solidFill>
                  </a:rPr>
                  <a:t>Victim</a:t>
                </a:r>
              </a:p>
            </p:txBody>
          </p:sp>
          <p:grpSp>
            <p:nvGrpSpPr>
              <p:cNvPr id="31" name="Zástupný obsah 4" descr="Muž obrys">
                <a:extLst>
                  <a:ext uri="{FF2B5EF4-FFF2-40B4-BE49-F238E27FC236}">
                    <a16:creationId xmlns:a16="http://schemas.microsoft.com/office/drawing/2014/main" id="{B27F1A9D-C6C3-6483-FEA0-C3400700B563}"/>
                  </a:ext>
                </a:extLst>
              </p:cNvPr>
              <p:cNvGrpSpPr/>
              <p:nvPr/>
            </p:nvGrpSpPr>
            <p:grpSpPr>
              <a:xfrm>
                <a:off x="1835252" y="4326843"/>
                <a:ext cx="668922" cy="1584429"/>
                <a:chOff x="1835252" y="4326843"/>
                <a:chExt cx="668922" cy="1584429"/>
              </a:xfrm>
              <a:solidFill>
                <a:srgbClr val="00B050"/>
              </a:solidFill>
            </p:grpSpPr>
            <p:sp>
              <p:nvSpPr>
                <p:cNvPr id="32" name="Volný tvar: obrazec 31">
                  <a:extLst>
                    <a:ext uri="{FF2B5EF4-FFF2-40B4-BE49-F238E27FC236}">
                      <a16:creationId xmlns:a16="http://schemas.microsoft.com/office/drawing/2014/main" id="{813366FC-521F-DC5A-243E-B6CF56E228AD}"/>
                    </a:ext>
                  </a:extLst>
                </p:cNvPr>
                <p:cNvSpPr/>
                <p:nvPr/>
              </p:nvSpPr>
              <p:spPr>
                <a:xfrm>
                  <a:off x="1993697" y="4872591"/>
                  <a:ext cx="352095" cy="1038681"/>
                </a:xfrm>
                <a:custGeom>
                  <a:avLst/>
                  <a:gdLst>
                    <a:gd name="connsiteX0" fmla="*/ 330635 w 352095"/>
                    <a:gd name="connsiteY0" fmla="*/ 0 h 1038681"/>
                    <a:gd name="connsiteX1" fmla="*/ 330635 w 352095"/>
                    <a:gd name="connsiteY1" fmla="*/ 0 h 1038681"/>
                    <a:gd name="connsiteX2" fmla="*/ 313030 w 352095"/>
                    <a:gd name="connsiteY2" fmla="*/ 17605 h 1038681"/>
                    <a:gd name="connsiteX3" fmla="*/ 316886 w 352095"/>
                    <a:gd name="connsiteY3" fmla="*/ 1003472 h 1038681"/>
                    <a:gd name="connsiteX4" fmla="*/ 193652 w 352095"/>
                    <a:gd name="connsiteY4" fmla="*/ 1003472 h 1038681"/>
                    <a:gd name="connsiteX5" fmla="*/ 193652 w 352095"/>
                    <a:gd name="connsiteY5" fmla="*/ 404910 h 1038681"/>
                    <a:gd name="connsiteX6" fmla="*/ 158443 w 352095"/>
                    <a:gd name="connsiteY6" fmla="*/ 404910 h 1038681"/>
                    <a:gd name="connsiteX7" fmla="*/ 158443 w 352095"/>
                    <a:gd name="connsiteY7" fmla="*/ 1003472 h 1038681"/>
                    <a:gd name="connsiteX8" fmla="*/ 35210 w 352095"/>
                    <a:gd name="connsiteY8" fmla="*/ 1003472 h 1038681"/>
                    <a:gd name="connsiteX9" fmla="*/ 35210 w 352095"/>
                    <a:gd name="connsiteY9" fmla="*/ 17605 h 1038681"/>
                    <a:gd name="connsiteX10" fmla="*/ 17605 w 352095"/>
                    <a:gd name="connsiteY10" fmla="*/ 0 h 1038681"/>
                    <a:gd name="connsiteX11" fmla="*/ 0 w 352095"/>
                    <a:gd name="connsiteY11" fmla="*/ 17605 h 1038681"/>
                    <a:gd name="connsiteX12" fmla="*/ 0 w 352095"/>
                    <a:gd name="connsiteY12" fmla="*/ 1038682 h 1038681"/>
                    <a:gd name="connsiteX13" fmla="*/ 352095 w 352095"/>
                    <a:gd name="connsiteY13" fmla="*/ 1038682 h 1038681"/>
                    <a:gd name="connsiteX14" fmla="*/ 348170 w 352095"/>
                    <a:gd name="connsiteY14" fmla="*/ 17605 h 1038681"/>
                    <a:gd name="connsiteX15" fmla="*/ 330635 w 352095"/>
                    <a:gd name="connsiteY15" fmla="*/ 0 h 1038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52095" h="1038681">
                      <a:moveTo>
                        <a:pt x="330635" y="0"/>
                      </a:moveTo>
                      <a:lnTo>
                        <a:pt x="330635" y="0"/>
                      </a:lnTo>
                      <a:cubicBezTo>
                        <a:pt x="320912" y="0"/>
                        <a:pt x="313030" y="7882"/>
                        <a:pt x="313030" y="17605"/>
                      </a:cubicBezTo>
                      <a:lnTo>
                        <a:pt x="316886" y="1003472"/>
                      </a:lnTo>
                      <a:lnTo>
                        <a:pt x="193652" y="1003472"/>
                      </a:lnTo>
                      <a:lnTo>
                        <a:pt x="193652" y="404910"/>
                      </a:lnTo>
                      <a:lnTo>
                        <a:pt x="158443" y="404910"/>
                      </a:lnTo>
                      <a:lnTo>
                        <a:pt x="158443" y="1003472"/>
                      </a:lnTo>
                      <a:lnTo>
                        <a:pt x="35210" y="1003472"/>
                      </a:lnTo>
                      <a:lnTo>
                        <a:pt x="35210" y="17605"/>
                      </a:lnTo>
                      <a:cubicBezTo>
                        <a:pt x="35210" y="7882"/>
                        <a:pt x="27328" y="0"/>
                        <a:pt x="17605" y="0"/>
                      </a:cubicBezTo>
                      <a:cubicBezTo>
                        <a:pt x="7882" y="0"/>
                        <a:pt x="0" y="7882"/>
                        <a:pt x="0" y="17605"/>
                      </a:cubicBezTo>
                      <a:lnTo>
                        <a:pt x="0" y="1038682"/>
                      </a:lnTo>
                      <a:lnTo>
                        <a:pt x="352095" y="1038682"/>
                      </a:lnTo>
                      <a:lnTo>
                        <a:pt x="348170" y="17605"/>
                      </a:lnTo>
                      <a:cubicBezTo>
                        <a:pt x="348170" y="7910"/>
                        <a:pt x="340330" y="39"/>
                        <a:pt x="330635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175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cs-CZ" dirty="0"/>
                </a:p>
              </p:txBody>
            </p:sp>
            <p:sp>
              <p:nvSpPr>
                <p:cNvPr id="33" name="Volný tvar: obrazec 32">
                  <a:extLst>
                    <a:ext uri="{FF2B5EF4-FFF2-40B4-BE49-F238E27FC236}">
                      <a16:creationId xmlns:a16="http://schemas.microsoft.com/office/drawing/2014/main" id="{820B2299-D6A1-60D2-2FB9-B112238897B4}"/>
                    </a:ext>
                  </a:extLst>
                </p:cNvPr>
                <p:cNvSpPr/>
                <p:nvPr/>
              </p:nvSpPr>
              <p:spPr>
                <a:xfrm>
                  <a:off x="2028906" y="4326843"/>
                  <a:ext cx="281676" cy="281676"/>
                </a:xfrm>
                <a:custGeom>
                  <a:avLst/>
                  <a:gdLst>
                    <a:gd name="connsiteX0" fmla="*/ 140838 w 281676"/>
                    <a:gd name="connsiteY0" fmla="*/ 281676 h 281676"/>
                    <a:gd name="connsiteX1" fmla="*/ 281676 w 281676"/>
                    <a:gd name="connsiteY1" fmla="*/ 140838 h 281676"/>
                    <a:gd name="connsiteX2" fmla="*/ 140838 w 281676"/>
                    <a:gd name="connsiteY2" fmla="*/ 0 h 281676"/>
                    <a:gd name="connsiteX3" fmla="*/ 0 w 281676"/>
                    <a:gd name="connsiteY3" fmla="*/ 140838 h 281676"/>
                    <a:gd name="connsiteX4" fmla="*/ 140838 w 281676"/>
                    <a:gd name="connsiteY4" fmla="*/ 281676 h 281676"/>
                    <a:gd name="connsiteX5" fmla="*/ 140838 w 281676"/>
                    <a:gd name="connsiteY5" fmla="*/ 35210 h 281676"/>
                    <a:gd name="connsiteX6" fmla="*/ 246467 w 281676"/>
                    <a:gd name="connsiteY6" fmla="*/ 140838 h 281676"/>
                    <a:gd name="connsiteX7" fmla="*/ 140838 w 281676"/>
                    <a:gd name="connsiteY7" fmla="*/ 246467 h 281676"/>
                    <a:gd name="connsiteX8" fmla="*/ 35210 w 281676"/>
                    <a:gd name="connsiteY8" fmla="*/ 140838 h 281676"/>
                    <a:gd name="connsiteX9" fmla="*/ 140838 w 281676"/>
                    <a:gd name="connsiteY9" fmla="*/ 35210 h 281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1676" h="281676">
                      <a:moveTo>
                        <a:pt x="140838" y="281676"/>
                      </a:moveTo>
                      <a:cubicBezTo>
                        <a:pt x="218621" y="281676"/>
                        <a:pt x="281676" y="218621"/>
                        <a:pt x="281676" y="140838"/>
                      </a:cubicBezTo>
                      <a:cubicBezTo>
                        <a:pt x="281676" y="63055"/>
                        <a:pt x="218621" y="0"/>
                        <a:pt x="140838" y="0"/>
                      </a:cubicBezTo>
                      <a:cubicBezTo>
                        <a:pt x="63055" y="0"/>
                        <a:pt x="0" y="63055"/>
                        <a:pt x="0" y="140838"/>
                      </a:cubicBezTo>
                      <a:cubicBezTo>
                        <a:pt x="88" y="218584"/>
                        <a:pt x="63092" y="281588"/>
                        <a:pt x="140838" y="281676"/>
                      </a:cubicBezTo>
                      <a:close/>
                      <a:moveTo>
                        <a:pt x="140838" y="35210"/>
                      </a:moveTo>
                      <a:cubicBezTo>
                        <a:pt x="199175" y="35210"/>
                        <a:pt x="246467" y="82501"/>
                        <a:pt x="246467" y="140838"/>
                      </a:cubicBezTo>
                      <a:cubicBezTo>
                        <a:pt x="246467" y="199175"/>
                        <a:pt x="199175" y="246467"/>
                        <a:pt x="140838" y="246467"/>
                      </a:cubicBezTo>
                      <a:cubicBezTo>
                        <a:pt x="82501" y="246467"/>
                        <a:pt x="35210" y="199175"/>
                        <a:pt x="35210" y="140838"/>
                      </a:cubicBezTo>
                      <a:cubicBezTo>
                        <a:pt x="35268" y="82525"/>
                        <a:pt x="82526" y="35268"/>
                        <a:pt x="140838" y="3521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175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cs-CZ"/>
                </a:p>
              </p:txBody>
            </p:sp>
            <p:sp>
              <p:nvSpPr>
                <p:cNvPr id="34" name="Volný tvar: obrazec 33">
                  <a:extLst>
                    <a:ext uri="{FF2B5EF4-FFF2-40B4-BE49-F238E27FC236}">
                      <a16:creationId xmlns:a16="http://schemas.microsoft.com/office/drawing/2014/main" id="{42559792-41DF-1020-D22F-430FACD9AF88}"/>
                    </a:ext>
                  </a:extLst>
                </p:cNvPr>
                <p:cNvSpPr/>
                <p:nvPr/>
              </p:nvSpPr>
              <p:spPr>
                <a:xfrm>
                  <a:off x="1835252" y="4643727"/>
                  <a:ext cx="668922" cy="651378"/>
                </a:xfrm>
                <a:custGeom>
                  <a:avLst/>
                  <a:gdLst>
                    <a:gd name="connsiteX0" fmla="*/ 668227 w 668922"/>
                    <a:gd name="connsiteY0" fmla="*/ 558848 h 651378"/>
                    <a:gd name="connsiteX1" fmla="*/ 612895 w 668922"/>
                    <a:gd name="connsiteY1" fmla="*/ 166561 h 651378"/>
                    <a:gd name="connsiteX2" fmla="*/ 601135 w 668922"/>
                    <a:gd name="connsiteY2" fmla="*/ 128640 h 651378"/>
                    <a:gd name="connsiteX3" fmla="*/ 587333 w 668922"/>
                    <a:gd name="connsiteY3" fmla="*/ 108606 h 651378"/>
                    <a:gd name="connsiteX4" fmla="*/ 446758 w 668922"/>
                    <a:gd name="connsiteY4" fmla="*/ 18487 h 651378"/>
                    <a:gd name="connsiteX5" fmla="*/ 336253 w 668922"/>
                    <a:gd name="connsiteY5" fmla="*/ 2 h 651378"/>
                    <a:gd name="connsiteX6" fmla="*/ 332627 w 668922"/>
                    <a:gd name="connsiteY6" fmla="*/ 2 h 651378"/>
                    <a:gd name="connsiteX7" fmla="*/ 222438 w 668922"/>
                    <a:gd name="connsiteY7" fmla="*/ 18399 h 651378"/>
                    <a:gd name="connsiteX8" fmla="*/ 80984 w 668922"/>
                    <a:gd name="connsiteY8" fmla="*/ 109380 h 651378"/>
                    <a:gd name="connsiteX9" fmla="*/ 67869 w 668922"/>
                    <a:gd name="connsiteY9" fmla="*/ 128640 h 651378"/>
                    <a:gd name="connsiteX10" fmla="*/ 56109 w 668922"/>
                    <a:gd name="connsiteY10" fmla="*/ 166578 h 651378"/>
                    <a:gd name="connsiteX11" fmla="*/ 671 w 668922"/>
                    <a:gd name="connsiteY11" fmla="*/ 559658 h 651378"/>
                    <a:gd name="connsiteX12" fmla="*/ 45792 w 668922"/>
                    <a:gd name="connsiteY12" fmla="*/ 649970 h 651378"/>
                    <a:gd name="connsiteX13" fmla="*/ 52676 w 668922"/>
                    <a:gd name="connsiteY13" fmla="*/ 651378 h 651378"/>
                    <a:gd name="connsiteX14" fmla="*/ 70282 w 668922"/>
                    <a:gd name="connsiteY14" fmla="*/ 633775 h 651378"/>
                    <a:gd name="connsiteX15" fmla="*/ 59577 w 668922"/>
                    <a:gd name="connsiteY15" fmla="*/ 617577 h 651378"/>
                    <a:gd name="connsiteX16" fmla="*/ 35634 w 668922"/>
                    <a:gd name="connsiteY16" fmla="*/ 563759 h 651378"/>
                    <a:gd name="connsiteX17" fmla="*/ 90948 w 668922"/>
                    <a:gd name="connsiteY17" fmla="*/ 171508 h 651378"/>
                    <a:gd name="connsiteX18" fmla="*/ 98730 w 668922"/>
                    <a:gd name="connsiteY18" fmla="*/ 145558 h 651378"/>
                    <a:gd name="connsiteX19" fmla="*/ 107339 w 668922"/>
                    <a:gd name="connsiteY19" fmla="*/ 132689 h 651378"/>
                    <a:gd name="connsiteX20" fmla="*/ 233882 w 668922"/>
                    <a:gd name="connsiteY20" fmla="*/ 51707 h 651378"/>
                    <a:gd name="connsiteX21" fmla="*/ 330849 w 668922"/>
                    <a:gd name="connsiteY21" fmla="*/ 35211 h 651378"/>
                    <a:gd name="connsiteX22" fmla="*/ 332609 w 668922"/>
                    <a:gd name="connsiteY22" fmla="*/ 35211 h 651378"/>
                    <a:gd name="connsiteX23" fmla="*/ 334493 w 668922"/>
                    <a:gd name="connsiteY23" fmla="*/ 34824 h 651378"/>
                    <a:gd name="connsiteX24" fmla="*/ 336394 w 668922"/>
                    <a:gd name="connsiteY24" fmla="*/ 35211 h 651378"/>
                    <a:gd name="connsiteX25" fmla="*/ 336500 w 668922"/>
                    <a:gd name="connsiteY25" fmla="*/ 35211 h 651378"/>
                    <a:gd name="connsiteX26" fmla="*/ 435368 w 668922"/>
                    <a:gd name="connsiteY26" fmla="*/ 51813 h 651378"/>
                    <a:gd name="connsiteX27" fmla="*/ 560978 w 668922"/>
                    <a:gd name="connsiteY27" fmla="*/ 131914 h 651378"/>
                    <a:gd name="connsiteX28" fmla="*/ 570256 w 668922"/>
                    <a:gd name="connsiteY28" fmla="*/ 145558 h 651378"/>
                    <a:gd name="connsiteX29" fmla="*/ 578037 w 668922"/>
                    <a:gd name="connsiteY29" fmla="*/ 171490 h 651378"/>
                    <a:gd name="connsiteX30" fmla="*/ 633263 w 668922"/>
                    <a:gd name="connsiteY30" fmla="*/ 562950 h 651378"/>
                    <a:gd name="connsiteX31" fmla="*/ 609409 w 668922"/>
                    <a:gd name="connsiteY31" fmla="*/ 617524 h 651378"/>
                    <a:gd name="connsiteX32" fmla="*/ 599932 w 668922"/>
                    <a:gd name="connsiteY32" fmla="*/ 640548 h 651378"/>
                    <a:gd name="connsiteX33" fmla="*/ 616310 w 668922"/>
                    <a:gd name="connsiteY33" fmla="*/ 651378 h 651378"/>
                    <a:gd name="connsiteX34" fmla="*/ 623194 w 668922"/>
                    <a:gd name="connsiteY34" fmla="*/ 649970 h 651378"/>
                    <a:gd name="connsiteX35" fmla="*/ 668227 w 668922"/>
                    <a:gd name="connsiteY35" fmla="*/ 558848 h 651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668922" h="651378">
                      <a:moveTo>
                        <a:pt x="668227" y="558848"/>
                      </a:moveTo>
                      <a:lnTo>
                        <a:pt x="612895" y="166561"/>
                      </a:lnTo>
                      <a:cubicBezTo>
                        <a:pt x="611314" y="153311"/>
                        <a:pt x="607328" y="140460"/>
                        <a:pt x="601135" y="128640"/>
                      </a:cubicBezTo>
                      <a:cubicBezTo>
                        <a:pt x="597221" y="121514"/>
                        <a:pt x="592598" y="114801"/>
                        <a:pt x="587333" y="108606"/>
                      </a:cubicBezTo>
                      <a:cubicBezTo>
                        <a:pt x="548653" y="67398"/>
                        <a:pt x="500351" y="36433"/>
                        <a:pt x="446758" y="18487"/>
                      </a:cubicBezTo>
                      <a:cubicBezTo>
                        <a:pt x="411227" y="6144"/>
                        <a:pt x="373866" y="-105"/>
                        <a:pt x="336253" y="2"/>
                      </a:cubicBezTo>
                      <a:cubicBezTo>
                        <a:pt x="335095" y="495"/>
                        <a:pt x="333785" y="495"/>
                        <a:pt x="332627" y="2"/>
                      </a:cubicBezTo>
                      <a:cubicBezTo>
                        <a:pt x="295123" y="-125"/>
                        <a:pt x="257868" y="6097"/>
                        <a:pt x="222438" y="18399"/>
                      </a:cubicBezTo>
                      <a:cubicBezTo>
                        <a:pt x="168455" y="36493"/>
                        <a:pt x="119838" y="67764"/>
                        <a:pt x="80984" y="109380"/>
                      </a:cubicBezTo>
                      <a:cubicBezTo>
                        <a:pt x="75997" y="115359"/>
                        <a:pt x="71604" y="121809"/>
                        <a:pt x="67869" y="128640"/>
                      </a:cubicBezTo>
                      <a:cubicBezTo>
                        <a:pt x="61674" y="140465"/>
                        <a:pt x="57688" y="153322"/>
                        <a:pt x="56109" y="166578"/>
                      </a:cubicBezTo>
                      <a:lnTo>
                        <a:pt x="671" y="559658"/>
                      </a:lnTo>
                      <a:cubicBezTo>
                        <a:pt x="-4610" y="616187"/>
                        <a:pt x="22290" y="639971"/>
                        <a:pt x="45792" y="649970"/>
                      </a:cubicBezTo>
                      <a:cubicBezTo>
                        <a:pt x="47966" y="650903"/>
                        <a:pt x="50310" y="651382"/>
                        <a:pt x="52676" y="651378"/>
                      </a:cubicBezTo>
                      <a:cubicBezTo>
                        <a:pt x="62399" y="651378"/>
                        <a:pt x="70280" y="643499"/>
                        <a:pt x="70282" y="633775"/>
                      </a:cubicBezTo>
                      <a:cubicBezTo>
                        <a:pt x="70282" y="626718"/>
                        <a:pt x="66069" y="620343"/>
                        <a:pt x="59577" y="617577"/>
                      </a:cubicBezTo>
                      <a:cubicBezTo>
                        <a:pt x="47623" y="612490"/>
                        <a:pt x="32131" y="601293"/>
                        <a:pt x="35634" y="563759"/>
                      </a:cubicBezTo>
                      <a:lnTo>
                        <a:pt x="90948" y="171508"/>
                      </a:lnTo>
                      <a:cubicBezTo>
                        <a:pt x="91961" y="162460"/>
                        <a:pt x="94596" y="153670"/>
                        <a:pt x="98730" y="145558"/>
                      </a:cubicBezTo>
                      <a:cubicBezTo>
                        <a:pt x="101205" y="141016"/>
                        <a:pt x="104085" y="136710"/>
                        <a:pt x="107339" y="132689"/>
                      </a:cubicBezTo>
                      <a:cubicBezTo>
                        <a:pt x="142150" y="95619"/>
                        <a:pt x="185638" y="67789"/>
                        <a:pt x="233882" y="51707"/>
                      </a:cubicBezTo>
                      <a:cubicBezTo>
                        <a:pt x="265040" y="40769"/>
                        <a:pt x="297826" y="35192"/>
                        <a:pt x="330849" y="35211"/>
                      </a:cubicBezTo>
                      <a:cubicBezTo>
                        <a:pt x="331430" y="35211"/>
                        <a:pt x="332011" y="35211"/>
                        <a:pt x="332609" y="35211"/>
                      </a:cubicBezTo>
                      <a:cubicBezTo>
                        <a:pt x="333243" y="35118"/>
                        <a:pt x="333873" y="34988"/>
                        <a:pt x="334493" y="34824"/>
                      </a:cubicBezTo>
                      <a:cubicBezTo>
                        <a:pt x="335120" y="34988"/>
                        <a:pt x="335753" y="35118"/>
                        <a:pt x="336394" y="35211"/>
                      </a:cubicBezTo>
                      <a:lnTo>
                        <a:pt x="336500" y="35211"/>
                      </a:lnTo>
                      <a:cubicBezTo>
                        <a:pt x="370164" y="35049"/>
                        <a:pt x="403604" y="40664"/>
                        <a:pt x="435368" y="51813"/>
                      </a:cubicBezTo>
                      <a:cubicBezTo>
                        <a:pt x="483200" y="67752"/>
                        <a:pt x="526350" y="95270"/>
                        <a:pt x="560978" y="131914"/>
                      </a:cubicBezTo>
                      <a:cubicBezTo>
                        <a:pt x="564501" y="136154"/>
                        <a:pt x="567608" y="140722"/>
                        <a:pt x="570256" y="145558"/>
                      </a:cubicBezTo>
                      <a:cubicBezTo>
                        <a:pt x="574388" y="153663"/>
                        <a:pt x="577023" y="162448"/>
                        <a:pt x="578037" y="171490"/>
                      </a:cubicBezTo>
                      <a:lnTo>
                        <a:pt x="633263" y="562950"/>
                      </a:lnTo>
                      <a:cubicBezTo>
                        <a:pt x="636784" y="601293"/>
                        <a:pt x="621363" y="612490"/>
                        <a:pt x="609409" y="617524"/>
                      </a:cubicBezTo>
                      <a:cubicBezTo>
                        <a:pt x="600434" y="621266"/>
                        <a:pt x="596191" y="631573"/>
                        <a:pt x="599932" y="640548"/>
                      </a:cubicBezTo>
                      <a:cubicBezTo>
                        <a:pt x="602684" y="647150"/>
                        <a:pt x="609157" y="651429"/>
                        <a:pt x="616310" y="651378"/>
                      </a:cubicBezTo>
                      <a:cubicBezTo>
                        <a:pt x="618676" y="651382"/>
                        <a:pt x="621019" y="650903"/>
                        <a:pt x="623194" y="649970"/>
                      </a:cubicBezTo>
                      <a:cubicBezTo>
                        <a:pt x="646696" y="639971"/>
                        <a:pt x="673614" y="616169"/>
                        <a:pt x="668227" y="558848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175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cs-CZ"/>
                </a:p>
              </p:txBody>
            </p:sp>
          </p:grpSp>
          <p:grpSp>
            <p:nvGrpSpPr>
              <p:cNvPr id="23" name="Zástupný obsah 4" descr="Muž obrys">
                <a:extLst>
                  <a:ext uri="{FF2B5EF4-FFF2-40B4-BE49-F238E27FC236}">
                    <a16:creationId xmlns:a16="http://schemas.microsoft.com/office/drawing/2014/main" id="{5F38D7AD-9FE1-79D9-C688-62883FEE3EB0}"/>
                  </a:ext>
                </a:extLst>
              </p:cNvPr>
              <p:cNvGrpSpPr/>
              <p:nvPr/>
            </p:nvGrpSpPr>
            <p:grpSpPr>
              <a:xfrm>
                <a:off x="1081663" y="4326843"/>
                <a:ext cx="668922" cy="1584429"/>
                <a:chOff x="1081663" y="4326843"/>
                <a:chExt cx="668922" cy="1584429"/>
              </a:xfrm>
              <a:solidFill>
                <a:srgbClr val="000000"/>
              </a:solidFill>
            </p:grpSpPr>
            <p:sp>
              <p:nvSpPr>
                <p:cNvPr id="24" name="Volný tvar: obrazec 23">
                  <a:extLst>
                    <a:ext uri="{FF2B5EF4-FFF2-40B4-BE49-F238E27FC236}">
                      <a16:creationId xmlns:a16="http://schemas.microsoft.com/office/drawing/2014/main" id="{0B83D925-C98F-3243-ADD4-F5DE60774DA2}"/>
                    </a:ext>
                  </a:extLst>
                </p:cNvPr>
                <p:cNvSpPr/>
                <p:nvPr/>
              </p:nvSpPr>
              <p:spPr>
                <a:xfrm>
                  <a:off x="1240108" y="4872591"/>
                  <a:ext cx="352095" cy="1038681"/>
                </a:xfrm>
                <a:custGeom>
                  <a:avLst/>
                  <a:gdLst>
                    <a:gd name="connsiteX0" fmla="*/ 330635 w 352095"/>
                    <a:gd name="connsiteY0" fmla="*/ 0 h 1038681"/>
                    <a:gd name="connsiteX1" fmla="*/ 330635 w 352095"/>
                    <a:gd name="connsiteY1" fmla="*/ 0 h 1038681"/>
                    <a:gd name="connsiteX2" fmla="*/ 313030 w 352095"/>
                    <a:gd name="connsiteY2" fmla="*/ 17605 h 1038681"/>
                    <a:gd name="connsiteX3" fmla="*/ 316886 w 352095"/>
                    <a:gd name="connsiteY3" fmla="*/ 1003472 h 1038681"/>
                    <a:gd name="connsiteX4" fmla="*/ 193652 w 352095"/>
                    <a:gd name="connsiteY4" fmla="*/ 1003472 h 1038681"/>
                    <a:gd name="connsiteX5" fmla="*/ 193652 w 352095"/>
                    <a:gd name="connsiteY5" fmla="*/ 404910 h 1038681"/>
                    <a:gd name="connsiteX6" fmla="*/ 158443 w 352095"/>
                    <a:gd name="connsiteY6" fmla="*/ 404910 h 1038681"/>
                    <a:gd name="connsiteX7" fmla="*/ 158443 w 352095"/>
                    <a:gd name="connsiteY7" fmla="*/ 1003472 h 1038681"/>
                    <a:gd name="connsiteX8" fmla="*/ 35210 w 352095"/>
                    <a:gd name="connsiteY8" fmla="*/ 1003472 h 1038681"/>
                    <a:gd name="connsiteX9" fmla="*/ 35210 w 352095"/>
                    <a:gd name="connsiteY9" fmla="*/ 17605 h 1038681"/>
                    <a:gd name="connsiteX10" fmla="*/ 17605 w 352095"/>
                    <a:gd name="connsiteY10" fmla="*/ 0 h 1038681"/>
                    <a:gd name="connsiteX11" fmla="*/ 0 w 352095"/>
                    <a:gd name="connsiteY11" fmla="*/ 17605 h 1038681"/>
                    <a:gd name="connsiteX12" fmla="*/ 0 w 352095"/>
                    <a:gd name="connsiteY12" fmla="*/ 1038682 h 1038681"/>
                    <a:gd name="connsiteX13" fmla="*/ 352095 w 352095"/>
                    <a:gd name="connsiteY13" fmla="*/ 1038682 h 1038681"/>
                    <a:gd name="connsiteX14" fmla="*/ 348170 w 352095"/>
                    <a:gd name="connsiteY14" fmla="*/ 17605 h 1038681"/>
                    <a:gd name="connsiteX15" fmla="*/ 330635 w 352095"/>
                    <a:gd name="connsiteY15" fmla="*/ 0 h 1038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52095" h="1038681">
                      <a:moveTo>
                        <a:pt x="330635" y="0"/>
                      </a:moveTo>
                      <a:lnTo>
                        <a:pt x="330635" y="0"/>
                      </a:lnTo>
                      <a:cubicBezTo>
                        <a:pt x="320912" y="0"/>
                        <a:pt x="313030" y="7882"/>
                        <a:pt x="313030" y="17605"/>
                      </a:cubicBezTo>
                      <a:lnTo>
                        <a:pt x="316886" y="1003472"/>
                      </a:lnTo>
                      <a:lnTo>
                        <a:pt x="193652" y="1003472"/>
                      </a:lnTo>
                      <a:lnTo>
                        <a:pt x="193652" y="404910"/>
                      </a:lnTo>
                      <a:lnTo>
                        <a:pt x="158443" y="404910"/>
                      </a:lnTo>
                      <a:lnTo>
                        <a:pt x="158443" y="1003472"/>
                      </a:lnTo>
                      <a:lnTo>
                        <a:pt x="35210" y="1003472"/>
                      </a:lnTo>
                      <a:lnTo>
                        <a:pt x="35210" y="17605"/>
                      </a:lnTo>
                      <a:cubicBezTo>
                        <a:pt x="35210" y="7882"/>
                        <a:pt x="27328" y="0"/>
                        <a:pt x="17605" y="0"/>
                      </a:cubicBezTo>
                      <a:cubicBezTo>
                        <a:pt x="7882" y="0"/>
                        <a:pt x="0" y="7882"/>
                        <a:pt x="0" y="17605"/>
                      </a:cubicBezTo>
                      <a:lnTo>
                        <a:pt x="0" y="1038682"/>
                      </a:lnTo>
                      <a:lnTo>
                        <a:pt x="352095" y="1038682"/>
                      </a:lnTo>
                      <a:lnTo>
                        <a:pt x="348170" y="17605"/>
                      </a:lnTo>
                      <a:cubicBezTo>
                        <a:pt x="348170" y="7910"/>
                        <a:pt x="340330" y="39"/>
                        <a:pt x="33063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75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cs-CZ"/>
                </a:p>
              </p:txBody>
            </p:sp>
            <p:sp>
              <p:nvSpPr>
                <p:cNvPr id="25" name="Volný tvar: obrazec 24">
                  <a:extLst>
                    <a:ext uri="{FF2B5EF4-FFF2-40B4-BE49-F238E27FC236}">
                      <a16:creationId xmlns:a16="http://schemas.microsoft.com/office/drawing/2014/main" id="{3627F071-CBF4-089E-564B-50DC6E1A249D}"/>
                    </a:ext>
                  </a:extLst>
                </p:cNvPr>
                <p:cNvSpPr/>
                <p:nvPr/>
              </p:nvSpPr>
              <p:spPr>
                <a:xfrm>
                  <a:off x="1275317" y="4326843"/>
                  <a:ext cx="281676" cy="281676"/>
                </a:xfrm>
                <a:custGeom>
                  <a:avLst/>
                  <a:gdLst>
                    <a:gd name="connsiteX0" fmla="*/ 140838 w 281676"/>
                    <a:gd name="connsiteY0" fmla="*/ 281676 h 281676"/>
                    <a:gd name="connsiteX1" fmla="*/ 281676 w 281676"/>
                    <a:gd name="connsiteY1" fmla="*/ 140838 h 281676"/>
                    <a:gd name="connsiteX2" fmla="*/ 140838 w 281676"/>
                    <a:gd name="connsiteY2" fmla="*/ 0 h 281676"/>
                    <a:gd name="connsiteX3" fmla="*/ 0 w 281676"/>
                    <a:gd name="connsiteY3" fmla="*/ 140838 h 281676"/>
                    <a:gd name="connsiteX4" fmla="*/ 140838 w 281676"/>
                    <a:gd name="connsiteY4" fmla="*/ 281676 h 281676"/>
                    <a:gd name="connsiteX5" fmla="*/ 140838 w 281676"/>
                    <a:gd name="connsiteY5" fmla="*/ 35210 h 281676"/>
                    <a:gd name="connsiteX6" fmla="*/ 246467 w 281676"/>
                    <a:gd name="connsiteY6" fmla="*/ 140838 h 281676"/>
                    <a:gd name="connsiteX7" fmla="*/ 140838 w 281676"/>
                    <a:gd name="connsiteY7" fmla="*/ 246467 h 281676"/>
                    <a:gd name="connsiteX8" fmla="*/ 35210 w 281676"/>
                    <a:gd name="connsiteY8" fmla="*/ 140838 h 281676"/>
                    <a:gd name="connsiteX9" fmla="*/ 140838 w 281676"/>
                    <a:gd name="connsiteY9" fmla="*/ 35210 h 281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1676" h="281676">
                      <a:moveTo>
                        <a:pt x="140838" y="281676"/>
                      </a:moveTo>
                      <a:cubicBezTo>
                        <a:pt x="218621" y="281676"/>
                        <a:pt x="281676" y="218621"/>
                        <a:pt x="281676" y="140838"/>
                      </a:cubicBezTo>
                      <a:cubicBezTo>
                        <a:pt x="281676" y="63055"/>
                        <a:pt x="218621" y="0"/>
                        <a:pt x="140838" y="0"/>
                      </a:cubicBezTo>
                      <a:cubicBezTo>
                        <a:pt x="63055" y="0"/>
                        <a:pt x="0" y="63055"/>
                        <a:pt x="0" y="140838"/>
                      </a:cubicBezTo>
                      <a:cubicBezTo>
                        <a:pt x="88" y="218584"/>
                        <a:pt x="63092" y="281588"/>
                        <a:pt x="140838" y="281676"/>
                      </a:cubicBezTo>
                      <a:close/>
                      <a:moveTo>
                        <a:pt x="140838" y="35210"/>
                      </a:moveTo>
                      <a:cubicBezTo>
                        <a:pt x="199175" y="35210"/>
                        <a:pt x="246467" y="82501"/>
                        <a:pt x="246467" y="140838"/>
                      </a:cubicBezTo>
                      <a:cubicBezTo>
                        <a:pt x="246467" y="199175"/>
                        <a:pt x="199175" y="246467"/>
                        <a:pt x="140838" y="246467"/>
                      </a:cubicBezTo>
                      <a:cubicBezTo>
                        <a:pt x="82501" y="246467"/>
                        <a:pt x="35210" y="199175"/>
                        <a:pt x="35210" y="140838"/>
                      </a:cubicBezTo>
                      <a:cubicBezTo>
                        <a:pt x="35268" y="82525"/>
                        <a:pt x="82526" y="35268"/>
                        <a:pt x="140838" y="3521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75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cs-CZ"/>
                </a:p>
              </p:txBody>
            </p:sp>
            <p:sp>
              <p:nvSpPr>
                <p:cNvPr id="26" name="Volný tvar: obrazec 25">
                  <a:extLst>
                    <a:ext uri="{FF2B5EF4-FFF2-40B4-BE49-F238E27FC236}">
                      <a16:creationId xmlns:a16="http://schemas.microsoft.com/office/drawing/2014/main" id="{E836E284-6AA2-3A01-6E2E-51F3CCB5E048}"/>
                    </a:ext>
                  </a:extLst>
                </p:cNvPr>
                <p:cNvSpPr/>
                <p:nvPr/>
              </p:nvSpPr>
              <p:spPr>
                <a:xfrm>
                  <a:off x="1081663" y="4643727"/>
                  <a:ext cx="668922" cy="651378"/>
                </a:xfrm>
                <a:custGeom>
                  <a:avLst/>
                  <a:gdLst>
                    <a:gd name="connsiteX0" fmla="*/ 668227 w 668922"/>
                    <a:gd name="connsiteY0" fmla="*/ 558848 h 651378"/>
                    <a:gd name="connsiteX1" fmla="*/ 612895 w 668922"/>
                    <a:gd name="connsiteY1" fmla="*/ 166561 h 651378"/>
                    <a:gd name="connsiteX2" fmla="*/ 601135 w 668922"/>
                    <a:gd name="connsiteY2" fmla="*/ 128640 h 651378"/>
                    <a:gd name="connsiteX3" fmla="*/ 587333 w 668922"/>
                    <a:gd name="connsiteY3" fmla="*/ 108606 h 651378"/>
                    <a:gd name="connsiteX4" fmla="*/ 446758 w 668922"/>
                    <a:gd name="connsiteY4" fmla="*/ 18487 h 651378"/>
                    <a:gd name="connsiteX5" fmla="*/ 336253 w 668922"/>
                    <a:gd name="connsiteY5" fmla="*/ 2 h 651378"/>
                    <a:gd name="connsiteX6" fmla="*/ 332627 w 668922"/>
                    <a:gd name="connsiteY6" fmla="*/ 2 h 651378"/>
                    <a:gd name="connsiteX7" fmla="*/ 222438 w 668922"/>
                    <a:gd name="connsiteY7" fmla="*/ 18399 h 651378"/>
                    <a:gd name="connsiteX8" fmla="*/ 80984 w 668922"/>
                    <a:gd name="connsiteY8" fmla="*/ 109380 h 651378"/>
                    <a:gd name="connsiteX9" fmla="*/ 67869 w 668922"/>
                    <a:gd name="connsiteY9" fmla="*/ 128640 h 651378"/>
                    <a:gd name="connsiteX10" fmla="*/ 56109 w 668922"/>
                    <a:gd name="connsiteY10" fmla="*/ 166578 h 651378"/>
                    <a:gd name="connsiteX11" fmla="*/ 671 w 668922"/>
                    <a:gd name="connsiteY11" fmla="*/ 559658 h 651378"/>
                    <a:gd name="connsiteX12" fmla="*/ 45792 w 668922"/>
                    <a:gd name="connsiteY12" fmla="*/ 649970 h 651378"/>
                    <a:gd name="connsiteX13" fmla="*/ 52676 w 668922"/>
                    <a:gd name="connsiteY13" fmla="*/ 651378 h 651378"/>
                    <a:gd name="connsiteX14" fmla="*/ 70282 w 668922"/>
                    <a:gd name="connsiteY14" fmla="*/ 633775 h 651378"/>
                    <a:gd name="connsiteX15" fmla="*/ 59577 w 668922"/>
                    <a:gd name="connsiteY15" fmla="*/ 617577 h 651378"/>
                    <a:gd name="connsiteX16" fmla="*/ 35634 w 668922"/>
                    <a:gd name="connsiteY16" fmla="*/ 563759 h 651378"/>
                    <a:gd name="connsiteX17" fmla="*/ 90948 w 668922"/>
                    <a:gd name="connsiteY17" fmla="*/ 171508 h 651378"/>
                    <a:gd name="connsiteX18" fmla="*/ 98730 w 668922"/>
                    <a:gd name="connsiteY18" fmla="*/ 145558 h 651378"/>
                    <a:gd name="connsiteX19" fmla="*/ 107339 w 668922"/>
                    <a:gd name="connsiteY19" fmla="*/ 132689 h 651378"/>
                    <a:gd name="connsiteX20" fmla="*/ 233882 w 668922"/>
                    <a:gd name="connsiteY20" fmla="*/ 51707 h 651378"/>
                    <a:gd name="connsiteX21" fmla="*/ 330849 w 668922"/>
                    <a:gd name="connsiteY21" fmla="*/ 35211 h 651378"/>
                    <a:gd name="connsiteX22" fmla="*/ 332609 w 668922"/>
                    <a:gd name="connsiteY22" fmla="*/ 35211 h 651378"/>
                    <a:gd name="connsiteX23" fmla="*/ 334493 w 668922"/>
                    <a:gd name="connsiteY23" fmla="*/ 34824 h 651378"/>
                    <a:gd name="connsiteX24" fmla="*/ 336394 w 668922"/>
                    <a:gd name="connsiteY24" fmla="*/ 35211 h 651378"/>
                    <a:gd name="connsiteX25" fmla="*/ 336500 w 668922"/>
                    <a:gd name="connsiteY25" fmla="*/ 35211 h 651378"/>
                    <a:gd name="connsiteX26" fmla="*/ 435368 w 668922"/>
                    <a:gd name="connsiteY26" fmla="*/ 51813 h 651378"/>
                    <a:gd name="connsiteX27" fmla="*/ 560978 w 668922"/>
                    <a:gd name="connsiteY27" fmla="*/ 131914 h 651378"/>
                    <a:gd name="connsiteX28" fmla="*/ 570256 w 668922"/>
                    <a:gd name="connsiteY28" fmla="*/ 145558 h 651378"/>
                    <a:gd name="connsiteX29" fmla="*/ 578037 w 668922"/>
                    <a:gd name="connsiteY29" fmla="*/ 171490 h 651378"/>
                    <a:gd name="connsiteX30" fmla="*/ 633263 w 668922"/>
                    <a:gd name="connsiteY30" fmla="*/ 562950 h 651378"/>
                    <a:gd name="connsiteX31" fmla="*/ 609409 w 668922"/>
                    <a:gd name="connsiteY31" fmla="*/ 617524 h 651378"/>
                    <a:gd name="connsiteX32" fmla="*/ 599932 w 668922"/>
                    <a:gd name="connsiteY32" fmla="*/ 640548 h 651378"/>
                    <a:gd name="connsiteX33" fmla="*/ 616310 w 668922"/>
                    <a:gd name="connsiteY33" fmla="*/ 651378 h 651378"/>
                    <a:gd name="connsiteX34" fmla="*/ 623194 w 668922"/>
                    <a:gd name="connsiteY34" fmla="*/ 649970 h 651378"/>
                    <a:gd name="connsiteX35" fmla="*/ 668227 w 668922"/>
                    <a:gd name="connsiteY35" fmla="*/ 558848 h 651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668922" h="651378">
                      <a:moveTo>
                        <a:pt x="668227" y="558848"/>
                      </a:moveTo>
                      <a:lnTo>
                        <a:pt x="612895" y="166561"/>
                      </a:lnTo>
                      <a:cubicBezTo>
                        <a:pt x="611314" y="153311"/>
                        <a:pt x="607328" y="140460"/>
                        <a:pt x="601135" y="128640"/>
                      </a:cubicBezTo>
                      <a:cubicBezTo>
                        <a:pt x="597221" y="121514"/>
                        <a:pt x="592598" y="114801"/>
                        <a:pt x="587333" y="108606"/>
                      </a:cubicBezTo>
                      <a:cubicBezTo>
                        <a:pt x="548653" y="67398"/>
                        <a:pt x="500351" y="36433"/>
                        <a:pt x="446758" y="18487"/>
                      </a:cubicBezTo>
                      <a:cubicBezTo>
                        <a:pt x="411227" y="6144"/>
                        <a:pt x="373866" y="-105"/>
                        <a:pt x="336253" y="2"/>
                      </a:cubicBezTo>
                      <a:cubicBezTo>
                        <a:pt x="335095" y="495"/>
                        <a:pt x="333785" y="495"/>
                        <a:pt x="332627" y="2"/>
                      </a:cubicBezTo>
                      <a:cubicBezTo>
                        <a:pt x="295123" y="-125"/>
                        <a:pt x="257868" y="6097"/>
                        <a:pt x="222438" y="18399"/>
                      </a:cubicBezTo>
                      <a:cubicBezTo>
                        <a:pt x="168455" y="36493"/>
                        <a:pt x="119838" y="67764"/>
                        <a:pt x="80984" y="109380"/>
                      </a:cubicBezTo>
                      <a:cubicBezTo>
                        <a:pt x="75997" y="115359"/>
                        <a:pt x="71604" y="121809"/>
                        <a:pt x="67869" y="128640"/>
                      </a:cubicBezTo>
                      <a:cubicBezTo>
                        <a:pt x="61674" y="140465"/>
                        <a:pt x="57688" y="153322"/>
                        <a:pt x="56109" y="166578"/>
                      </a:cubicBezTo>
                      <a:lnTo>
                        <a:pt x="671" y="559658"/>
                      </a:lnTo>
                      <a:cubicBezTo>
                        <a:pt x="-4610" y="616187"/>
                        <a:pt x="22290" y="639971"/>
                        <a:pt x="45792" y="649970"/>
                      </a:cubicBezTo>
                      <a:cubicBezTo>
                        <a:pt x="47966" y="650903"/>
                        <a:pt x="50310" y="651382"/>
                        <a:pt x="52676" y="651378"/>
                      </a:cubicBezTo>
                      <a:cubicBezTo>
                        <a:pt x="62399" y="651378"/>
                        <a:pt x="70280" y="643499"/>
                        <a:pt x="70282" y="633775"/>
                      </a:cubicBezTo>
                      <a:cubicBezTo>
                        <a:pt x="70282" y="626718"/>
                        <a:pt x="66069" y="620343"/>
                        <a:pt x="59577" y="617577"/>
                      </a:cubicBezTo>
                      <a:cubicBezTo>
                        <a:pt x="47623" y="612490"/>
                        <a:pt x="32131" y="601293"/>
                        <a:pt x="35634" y="563759"/>
                      </a:cubicBezTo>
                      <a:lnTo>
                        <a:pt x="90948" y="171508"/>
                      </a:lnTo>
                      <a:cubicBezTo>
                        <a:pt x="91961" y="162460"/>
                        <a:pt x="94596" y="153670"/>
                        <a:pt x="98730" y="145558"/>
                      </a:cubicBezTo>
                      <a:cubicBezTo>
                        <a:pt x="101205" y="141016"/>
                        <a:pt x="104085" y="136710"/>
                        <a:pt x="107339" y="132689"/>
                      </a:cubicBezTo>
                      <a:cubicBezTo>
                        <a:pt x="142150" y="95619"/>
                        <a:pt x="185638" y="67789"/>
                        <a:pt x="233882" y="51707"/>
                      </a:cubicBezTo>
                      <a:cubicBezTo>
                        <a:pt x="265040" y="40769"/>
                        <a:pt x="297826" y="35192"/>
                        <a:pt x="330849" y="35211"/>
                      </a:cubicBezTo>
                      <a:cubicBezTo>
                        <a:pt x="331430" y="35211"/>
                        <a:pt x="332011" y="35211"/>
                        <a:pt x="332609" y="35211"/>
                      </a:cubicBezTo>
                      <a:cubicBezTo>
                        <a:pt x="333243" y="35118"/>
                        <a:pt x="333873" y="34988"/>
                        <a:pt x="334493" y="34824"/>
                      </a:cubicBezTo>
                      <a:cubicBezTo>
                        <a:pt x="335120" y="34988"/>
                        <a:pt x="335753" y="35118"/>
                        <a:pt x="336394" y="35211"/>
                      </a:cubicBezTo>
                      <a:lnTo>
                        <a:pt x="336500" y="35211"/>
                      </a:lnTo>
                      <a:cubicBezTo>
                        <a:pt x="370164" y="35049"/>
                        <a:pt x="403604" y="40664"/>
                        <a:pt x="435368" y="51813"/>
                      </a:cubicBezTo>
                      <a:cubicBezTo>
                        <a:pt x="483200" y="67752"/>
                        <a:pt x="526350" y="95270"/>
                        <a:pt x="560978" y="131914"/>
                      </a:cubicBezTo>
                      <a:cubicBezTo>
                        <a:pt x="564501" y="136154"/>
                        <a:pt x="567608" y="140722"/>
                        <a:pt x="570256" y="145558"/>
                      </a:cubicBezTo>
                      <a:cubicBezTo>
                        <a:pt x="574388" y="153663"/>
                        <a:pt x="577023" y="162448"/>
                        <a:pt x="578037" y="171490"/>
                      </a:cubicBezTo>
                      <a:lnTo>
                        <a:pt x="633263" y="562950"/>
                      </a:lnTo>
                      <a:cubicBezTo>
                        <a:pt x="636784" y="601293"/>
                        <a:pt x="621363" y="612490"/>
                        <a:pt x="609409" y="617524"/>
                      </a:cubicBezTo>
                      <a:cubicBezTo>
                        <a:pt x="600434" y="621266"/>
                        <a:pt x="596191" y="631573"/>
                        <a:pt x="599932" y="640548"/>
                      </a:cubicBezTo>
                      <a:cubicBezTo>
                        <a:pt x="602684" y="647150"/>
                        <a:pt x="609157" y="651429"/>
                        <a:pt x="616310" y="651378"/>
                      </a:cubicBezTo>
                      <a:cubicBezTo>
                        <a:pt x="618676" y="651382"/>
                        <a:pt x="621019" y="650903"/>
                        <a:pt x="623194" y="649970"/>
                      </a:cubicBezTo>
                      <a:cubicBezTo>
                        <a:pt x="646696" y="639971"/>
                        <a:pt x="673614" y="616169"/>
                        <a:pt x="668227" y="55884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75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cs-CZ"/>
                </a:p>
              </p:txBody>
            </p:sp>
          </p:grpSp>
          <p:grpSp>
            <p:nvGrpSpPr>
              <p:cNvPr id="35" name="Zástupný obsah 4" descr="Muž obrys">
                <a:extLst>
                  <a:ext uri="{FF2B5EF4-FFF2-40B4-BE49-F238E27FC236}">
                    <a16:creationId xmlns:a16="http://schemas.microsoft.com/office/drawing/2014/main" id="{15DFB91D-792F-5D88-AE63-24BD5A7969B7}"/>
                  </a:ext>
                </a:extLst>
              </p:cNvPr>
              <p:cNvGrpSpPr/>
              <p:nvPr/>
            </p:nvGrpSpPr>
            <p:grpSpPr>
              <a:xfrm>
                <a:off x="3325943" y="4339182"/>
                <a:ext cx="668922" cy="1584429"/>
                <a:chOff x="3325943" y="4339182"/>
                <a:chExt cx="668922" cy="1584429"/>
              </a:xfrm>
              <a:solidFill>
                <a:srgbClr val="000000"/>
              </a:solidFill>
            </p:grpSpPr>
            <p:sp>
              <p:nvSpPr>
                <p:cNvPr id="36" name="Volný tvar: obrazec 35">
                  <a:extLst>
                    <a:ext uri="{FF2B5EF4-FFF2-40B4-BE49-F238E27FC236}">
                      <a16:creationId xmlns:a16="http://schemas.microsoft.com/office/drawing/2014/main" id="{E9E7B3B2-1B2E-7B81-CA3C-D496D618F0CA}"/>
                    </a:ext>
                  </a:extLst>
                </p:cNvPr>
                <p:cNvSpPr/>
                <p:nvPr/>
              </p:nvSpPr>
              <p:spPr>
                <a:xfrm>
                  <a:off x="3484388" y="4884930"/>
                  <a:ext cx="352095" cy="1038681"/>
                </a:xfrm>
                <a:custGeom>
                  <a:avLst/>
                  <a:gdLst>
                    <a:gd name="connsiteX0" fmla="*/ 330635 w 352095"/>
                    <a:gd name="connsiteY0" fmla="*/ 0 h 1038681"/>
                    <a:gd name="connsiteX1" fmla="*/ 330635 w 352095"/>
                    <a:gd name="connsiteY1" fmla="*/ 0 h 1038681"/>
                    <a:gd name="connsiteX2" fmla="*/ 313030 w 352095"/>
                    <a:gd name="connsiteY2" fmla="*/ 17605 h 1038681"/>
                    <a:gd name="connsiteX3" fmla="*/ 316886 w 352095"/>
                    <a:gd name="connsiteY3" fmla="*/ 1003472 h 1038681"/>
                    <a:gd name="connsiteX4" fmla="*/ 193652 w 352095"/>
                    <a:gd name="connsiteY4" fmla="*/ 1003472 h 1038681"/>
                    <a:gd name="connsiteX5" fmla="*/ 193652 w 352095"/>
                    <a:gd name="connsiteY5" fmla="*/ 404910 h 1038681"/>
                    <a:gd name="connsiteX6" fmla="*/ 158443 w 352095"/>
                    <a:gd name="connsiteY6" fmla="*/ 404910 h 1038681"/>
                    <a:gd name="connsiteX7" fmla="*/ 158443 w 352095"/>
                    <a:gd name="connsiteY7" fmla="*/ 1003472 h 1038681"/>
                    <a:gd name="connsiteX8" fmla="*/ 35210 w 352095"/>
                    <a:gd name="connsiteY8" fmla="*/ 1003472 h 1038681"/>
                    <a:gd name="connsiteX9" fmla="*/ 35210 w 352095"/>
                    <a:gd name="connsiteY9" fmla="*/ 17605 h 1038681"/>
                    <a:gd name="connsiteX10" fmla="*/ 17605 w 352095"/>
                    <a:gd name="connsiteY10" fmla="*/ 0 h 1038681"/>
                    <a:gd name="connsiteX11" fmla="*/ 0 w 352095"/>
                    <a:gd name="connsiteY11" fmla="*/ 17605 h 1038681"/>
                    <a:gd name="connsiteX12" fmla="*/ 0 w 352095"/>
                    <a:gd name="connsiteY12" fmla="*/ 1038682 h 1038681"/>
                    <a:gd name="connsiteX13" fmla="*/ 352095 w 352095"/>
                    <a:gd name="connsiteY13" fmla="*/ 1038682 h 1038681"/>
                    <a:gd name="connsiteX14" fmla="*/ 348170 w 352095"/>
                    <a:gd name="connsiteY14" fmla="*/ 17605 h 1038681"/>
                    <a:gd name="connsiteX15" fmla="*/ 330635 w 352095"/>
                    <a:gd name="connsiteY15" fmla="*/ 0 h 1038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52095" h="1038681">
                      <a:moveTo>
                        <a:pt x="330635" y="0"/>
                      </a:moveTo>
                      <a:lnTo>
                        <a:pt x="330635" y="0"/>
                      </a:lnTo>
                      <a:cubicBezTo>
                        <a:pt x="320912" y="0"/>
                        <a:pt x="313030" y="7882"/>
                        <a:pt x="313030" y="17605"/>
                      </a:cubicBezTo>
                      <a:lnTo>
                        <a:pt x="316886" y="1003472"/>
                      </a:lnTo>
                      <a:lnTo>
                        <a:pt x="193652" y="1003472"/>
                      </a:lnTo>
                      <a:lnTo>
                        <a:pt x="193652" y="404910"/>
                      </a:lnTo>
                      <a:lnTo>
                        <a:pt x="158443" y="404910"/>
                      </a:lnTo>
                      <a:lnTo>
                        <a:pt x="158443" y="1003472"/>
                      </a:lnTo>
                      <a:lnTo>
                        <a:pt x="35210" y="1003472"/>
                      </a:lnTo>
                      <a:lnTo>
                        <a:pt x="35210" y="17605"/>
                      </a:lnTo>
                      <a:cubicBezTo>
                        <a:pt x="35210" y="7882"/>
                        <a:pt x="27328" y="0"/>
                        <a:pt x="17605" y="0"/>
                      </a:cubicBezTo>
                      <a:cubicBezTo>
                        <a:pt x="7882" y="0"/>
                        <a:pt x="0" y="7882"/>
                        <a:pt x="0" y="17605"/>
                      </a:cubicBezTo>
                      <a:lnTo>
                        <a:pt x="0" y="1038682"/>
                      </a:lnTo>
                      <a:lnTo>
                        <a:pt x="352095" y="1038682"/>
                      </a:lnTo>
                      <a:lnTo>
                        <a:pt x="348170" y="17605"/>
                      </a:lnTo>
                      <a:cubicBezTo>
                        <a:pt x="348170" y="7910"/>
                        <a:pt x="340330" y="39"/>
                        <a:pt x="33063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75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cs-CZ"/>
                </a:p>
              </p:txBody>
            </p:sp>
            <p:sp>
              <p:nvSpPr>
                <p:cNvPr id="37" name="Volný tvar: obrazec 36">
                  <a:extLst>
                    <a:ext uri="{FF2B5EF4-FFF2-40B4-BE49-F238E27FC236}">
                      <a16:creationId xmlns:a16="http://schemas.microsoft.com/office/drawing/2014/main" id="{63596D1A-2B14-1253-6831-3B0547AB250D}"/>
                    </a:ext>
                  </a:extLst>
                </p:cNvPr>
                <p:cNvSpPr/>
                <p:nvPr/>
              </p:nvSpPr>
              <p:spPr>
                <a:xfrm>
                  <a:off x="3519597" y="4339182"/>
                  <a:ext cx="281676" cy="281676"/>
                </a:xfrm>
                <a:custGeom>
                  <a:avLst/>
                  <a:gdLst>
                    <a:gd name="connsiteX0" fmla="*/ 140838 w 281676"/>
                    <a:gd name="connsiteY0" fmla="*/ 281676 h 281676"/>
                    <a:gd name="connsiteX1" fmla="*/ 281676 w 281676"/>
                    <a:gd name="connsiteY1" fmla="*/ 140838 h 281676"/>
                    <a:gd name="connsiteX2" fmla="*/ 140838 w 281676"/>
                    <a:gd name="connsiteY2" fmla="*/ 0 h 281676"/>
                    <a:gd name="connsiteX3" fmla="*/ 0 w 281676"/>
                    <a:gd name="connsiteY3" fmla="*/ 140838 h 281676"/>
                    <a:gd name="connsiteX4" fmla="*/ 140838 w 281676"/>
                    <a:gd name="connsiteY4" fmla="*/ 281676 h 281676"/>
                    <a:gd name="connsiteX5" fmla="*/ 140838 w 281676"/>
                    <a:gd name="connsiteY5" fmla="*/ 35210 h 281676"/>
                    <a:gd name="connsiteX6" fmla="*/ 246467 w 281676"/>
                    <a:gd name="connsiteY6" fmla="*/ 140838 h 281676"/>
                    <a:gd name="connsiteX7" fmla="*/ 140838 w 281676"/>
                    <a:gd name="connsiteY7" fmla="*/ 246467 h 281676"/>
                    <a:gd name="connsiteX8" fmla="*/ 35210 w 281676"/>
                    <a:gd name="connsiteY8" fmla="*/ 140838 h 281676"/>
                    <a:gd name="connsiteX9" fmla="*/ 140838 w 281676"/>
                    <a:gd name="connsiteY9" fmla="*/ 35210 h 281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1676" h="281676">
                      <a:moveTo>
                        <a:pt x="140838" y="281676"/>
                      </a:moveTo>
                      <a:cubicBezTo>
                        <a:pt x="218621" y="281676"/>
                        <a:pt x="281676" y="218621"/>
                        <a:pt x="281676" y="140838"/>
                      </a:cubicBezTo>
                      <a:cubicBezTo>
                        <a:pt x="281676" y="63055"/>
                        <a:pt x="218621" y="0"/>
                        <a:pt x="140838" y="0"/>
                      </a:cubicBezTo>
                      <a:cubicBezTo>
                        <a:pt x="63055" y="0"/>
                        <a:pt x="0" y="63055"/>
                        <a:pt x="0" y="140838"/>
                      </a:cubicBezTo>
                      <a:cubicBezTo>
                        <a:pt x="88" y="218584"/>
                        <a:pt x="63092" y="281588"/>
                        <a:pt x="140838" y="281676"/>
                      </a:cubicBezTo>
                      <a:close/>
                      <a:moveTo>
                        <a:pt x="140838" y="35210"/>
                      </a:moveTo>
                      <a:cubicBezTo>
                        <a:pt x="199175" y="35210"/>
                        <a:pt x="246467" y="82501"/>
                        <a:pt x="246467" y="140838"/>
                      </a:cubicBezTo>
                      <a:cubicBezTo>
                        <a:pt x="246467" y="199175"/>
                        <a:pt x="199175" y="246467"/>
                        <a:pt x="140838" y="246467"/>
                      </a:cubicBezTo>
                      <a:cubicBezTo>
                        <a:pt x="82501" y="246467"/>
                        <a:pt x="35210" y="199175"/>
                        <a:pt x="35210" y="140838"/>
                      </a:cubicBezTo>
                      <a:cubicBezTo>
                        <a:pt x="35268" y="82525"/>
                        <a:pt x="82526" y="35268"/>
                        <a:pt x="140838" y="3521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75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cs-CZ"/>
                </a:p>
              </p:txBody>
            </p:sp>
            <p:sp>
              <p:nvSpPr>
                <p:cNvPr id="38" name="Volný tvar: obrazec 37">
                  <a:extLst>
                    <a:ext uri="{FF2B5EF4-FFF2-40B4-BE49-F238E27FC236}">
                      <a16:creationId xmlns:a16="http://schemas.microsoft.com/office/drawing/2014/main" id="{288F18F1-7F47-7402-B925-8DF7F15C4F18}"/>
                    </a:ext>
                  </a:extLst>
                </p:cNvPr>
                <p:cNvSpPr/>
                <p:nvPr/>
              </p:nvSpPr>
              <p:spPr>
                <a:xfrm>
                  <a:off x="3325943" y="4656066"/>
                  <a:ext cx="668922" cy="651378"/>
                </a:xfrm>
                <a:custGeom>
                  <a:avLst/>
                  <a:gdLst>
                    <a:gd name="connsiteX0" fmla="*/ 668227 w 668922"/>
                    <a:gd name="connsiteY0" fmla="*/ 558848 h 651378"/>
                    <a:gd name="connsiteX1" fmla="*/ 612895 w 668922"/>
                    <a:gd name="connsiteY1" fmla="*/ 166561 h 651378"/>
                    <a:gd name="connsiteX2" fmla="*/ 601135 w 668922"/>
                    <a:gd name="connsiteY2" fmla="*/ 128640 h 651378"/>
                    <a:gd name="connsiteX3" fmla="*/ 587333 w 668922"/>
                    <a:gd name="connsiteY3" fmla="*/ 108606 h 651378"/>
                    <a:gd name="connsiteX4" fmla="*/ 446758 w 668922"/>
                    <a:gd name="connsiteY4" fmla="*/ 18487 h 651378"/>
                    <a:gd name="connsiteX5" fmla="*/ 336253 w 668922"/>
                    <a:gd name="connsiteY5" fmla="*/ 2 h 651378"/>
                    <a:gd name="connsiteX6" fmla="*/ 332627 w 668922"/>
                    <a:gd name="connsiteY6" fmla="*/ 2 h 651378"/>
                    <a:gd name="connsiteX7" fmla="*/ 222438 w 668922"/>
                    <a:gd name="connsiteY7" fmla="*/ 18399 h 651378"/>
                    <a:gd name="connsiteX8" fmla="*/ 80984 w 668922"/>
                    <a:gd name="connsiteY8" fmla="*/ 109380 h 651378"/>
                    <a:gd name="connsiteX9" fmla="*/ 67869 w 668922"/>
                    <a:gd name="connsiteY9" fmla="*/ 128640 h 651378"/>
                    <a:gd name="connsiteX10" fmla="*/ 56109 w 668922"/>
                    <a:gd name="connsiteY10" fmla="*/ 166578 h 651378"/>
                    <a:gd name="connsiteX11" fmla="*/ 671 w 668922"/>
                    <a:gd name="connsiteY11" fmla="*/ 559658 h 651378"/>
                    <a:gd name="connsiteX12" fmla="*/ 45792 w 668922"/>
                    <a:gd name="connsiteY12" fmla="*/ 649970 h 651378"/>
                    <a:gd name="connsiteX13" fmla="*/ 52676 w 668922"/>
                    <a:gd name="connsiteY13" fmla="*/ 651378 h 651378"/>
                    <a:gd name="connsiteX14" fmla="*/ 70282 w 668922"/>
                    <a:gd name="connsiteY14" fmla="*/ 633775 h 651378"/>
                    <a:gd name="connsiteX15" fmla="*/ 59577 w 668922"/>
                    <a:gd name="connsiteY15" fmla="*/ 617577 h 651378"/>
                    <a:gd name="connsiteX16" fmla="*/ 35634 w 668922"/>
                    <a:gd name="connsiteY16" fmla="*/ 563759 h 651378"/>
                    <a:gd name="connsiteX17" fmla="*/ 90948 w 668922"/>
                    <a:gd name="connsiteY17" fmla="*/ 171508 h 651378"/>
                    <a:gd name="connsiteX18" fmla="*/ 98730 w 668922"/>
                    <a:gd name="connsiteY18" fmla="*/ 145558 h 651378"/>
                    <a:gd name="connsiteX19" fmla="*/ 107339 w 668922"/>
                    <a:gd name="connsiteY19" fmla="*/ 132689 h 651378"/>
                    <a:gd name="connsiteX20" fmla="*/ 233882 w 668922"/>
                    <a:gd name="connsiteY20" fmla="*/ 51707 h 651378"/>
                    <a:gd name="connsiteX21" fmla="*/ 330849 w 668922"/>
                    <a:gd name="connsiteY21" fmla="*/ 35211 h 651378"/>
                    <a:gd name="connsiteX22" fmla="*/ 332609 w 668922"/>
                    <a:gd name="connsiteY22" fmla="*/ 35211 h 651378"/>
                    <a:gd name="connsiteX23" fmla="*/ 334493 w 668922"/>
                    <a:gd name="connsiteY23" fmla="*/ 34824 h 651378"/>
                    <a:gd name="connsiteX24" fmla="*/ 336394 w 668922"/>
                    <a:gd name="connsiteY24" fmla="*/ 35211 h 651378"/>
                    <a:gd name="connsiteX25" fmla="*/ 336500 w 668922"/>
                    <a:gd name="connsiteY25" fmla="*/ 35211 h 651378"/>
                    <a:gd name="connsiteX26" fmla="*/ 435368 w 668922"/>
                    <a:gd name="connsiteY26" fmla="*/ 51813 h 651378"/>
                    <a:gd name="connsiteX27" fmla="*/ 560978 w 668922"/>
                    <a:gd name="connsiteY27" fmla="*/ 131914 h 651378"/>
                    <a:gd name="connsiteX28" fmla="*/ 570256 w 668922"/>
                    <a:gd name="connsiteY28" fmla="*/ 145558 h 651378"/>
                    <a:gd name="connsiteX29" fmla="*/ 578037 w 668922"/>
                    <a:gd name="connsiteY29" fmla="*/ 171490 h 651378"/>
                    <a:gd name="connsiteX30" fmla="*/ 633263 w 668922"/>
                    <a:gd name="connsiteY30" fmla="*/ 562950 h 651378"/>
                    <a:gd name="connsiteX31" fmla="*/ 609409 w 668922"/>
                    <a:gd name="connsiteY31" fmla="*/ 617524 h 651378"/>
                    <a:gd name="connsiteX32" fmla="*/ 599932 w 668922"/>
                    <a:gd name="connsiteY32" fmla="*/ 640548 h 651378"/>
                    <a:gd name="connsiteX33" fmla="*/ 616310 w 668922"/>
                    <a:gd name="connsiteY33" fmla="*/ 651378 h 651378"/>
                    <a:gd name="connsiteX34" fmla="*/ 623194 w 668922"/>
                    <a:gd name="connsiteY34" fmla="*/ 649970 h 651378"/>
                    <a:gd name="connsiteX35" fmla="*/ 668227 w 668922"/>
                    <a:gd name="connsiteY35" fmla="*/ 558848 h 651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668922" h="651378">
                      <a:moveTo>
                        <a:pt x="668227" y="558848"/>
                      </a:moveTo>
                      <a:lnTo>
                        <a:pt x="612895" y="166561"/>
                      </a:lnTo>
                      <a:cubicBezTo>
                        <a:pt x="611314" y="153311"/>
                        <a:pt x="607328" y="140460"/>
                        <a:pt x="601135" y="128640"/>
                      </a:cubicBezTo>
                      <a:cubicBezTo>
                        <a:pt x="597221" y="121514"/>
                        <a:pt x="592598" y="114801"/>
                        <a:pt x="587333" y="108606"/>
                      </a:cubicBezTo>
                      <a:cubicBezTo>
                        <a:pt x="548653" y="67398"/>
                        <a:pt x="500351" y="36433"/>
                        <a:pt x="446758" y="18487"/>
                      </a:cubicBezTo>
                      <a:cubicBezTo>
                        <a:pt x="411227" y="6144"/>
                        <a:pt x="373866" y="-105"/>
                        <a:pt x="336253" y="2"/>
                      </a:cubicBezTo>
                      <a:cubicBezTo>
                        <a:pt x="335095" y="495"/>
                        <a:pt x="333785" y="495"/>
                        <a:pt x="332627" y="2"/>
                      </a:cubicBezTo>
                      <a:cubicBezTo>
                        <a:pt x="295123" y="-125"/>
                        <a:pt x="257868" y="6097"/>
                        <a:pt x="222438" y="18399"/>
                      </a:cubicBezTo>
                      <a:cubicBezTo>
                        <a:pt x="168455" y="36493"/>
                        <a:pt x="119838" y="67764"/>
                        <a:pt x="80984" y="109380"/>
                      </a:cubicBezTo>
                      <a:cubicBezTo>
                        <a:pt x="75997" y="115359"/>
                        <a:pt x="71604" y="121809"/>
                        <a:pt x="67869" y="128640"/>
                      </a:cubicBezTo>
                      <a:cubicBezTo>
                        <a:pt x="61674" y="140465"/>
                        <a:pt x="57688" y="153322"/>
                        <a:pt x="56109" y="166578"/>
                      </a:cubicBezTo>
                      <a:lnTo>
                        <a:pt x="671" y="559658"/>
                      </a:lnTo>
                      <a:cubicBezTo>
                        <a:pt x="-4610" y="616187"/>
                        <a:pt x="22290" y="639971"/>
                        <a:pt x="45792" y="649970"/>
                      </a:cubicBezTo>
                      <a:cubicBezTo>
                        <a:pt x="47966" y="650903"/>
                        <a:pt x="50310" y="651382"/>
                        <a:pt x="52676" y="651378"/>
                      </a:cubicBezTo>
                      <a:cubicBezTo>
                        <a:pt x="62399" y="651378"/>
                        <a:pt x="70280" y="643499"/>
                        <a:pt x="70282" y="633775"/>
                      </a:cubicBezTo>
                      <a:cubicBezTo>
                        <a:pt x="70282" y="626718"/>
                        <a:pt x="66069" y="620343"/>
                        <a:pt x="59577" y="617577"/>
                      </a:cubicBezTo>
                      <a:cubicBezTo>
                        <a:pt x="47623" y="612490"/>
                        <a:pt x="32131" y="601293"/>
                        <a:pt x="35634" y="563759"/>
                      </a:cubicBezTo>
                      <a:lnTo>
                        <a:pt x="90948" y="171508"/>
                      </a:lnTo>
                      <a:cubicBezTo>
                        <a:pt x="91961" y="162460"/>
                        <a:pt x="94596" y="153670"/>
                        <a:pt x="98730" y="145558"/>
                      </a:cubicBezTo>
                      <a:cubicBezTo>
                        <a:pt x="101205" y="141016"/>
                        <a:pt x="104085" y="136710"/>
                        <a:pt x="107339" y="132689"/>
                      </a:cubicBezTo>
                      <a:cubicBezTo>
                        <a:pt x="142150" y="95619"/>
                        <a:pt x="185638" y="67789"/>
                        <a:pt x="233882" y="51707"/>
                      </a:cubicBezTo>
                      <a:cubicBezTo>
                        <a:pt x="265040" y="40769"/>
                        <a:pt x="297826" y="35192"/>
                        <a:pt x="330849" y="35211"/>
                      </a:cubicBezTo>
                      <a:cubicBezTo>
                        <a:pt x="331430" y="35211"/>
                        <a:pt x="332011" y="35211"/>
                        <a:pt x="332609" y="35211"/>
                      </a:cubicBezTo>
                      <a:cubicBezTo>
                        <a:pt x="333243" y="35118"/>
                        <a:pt x="333873" y="34988"/>
                        <a:pt x="334493" y="34824"/>
                      </a:cubicBezTo>
                      <a:cubicBezTo>
                        <a:pt x="335120" y="34988"/>
                        <a:pt x="335753" y="35118"/>
                        <a:pt x="336394" y="35211"/>
                      </a:cubicBezTo>
                      <a:lnTo>
                        <a:pt x="336500" y="35211"/>
                      </a:lnTo>
                      <a:cubicBezTo>
                        <a:pt x="370164" y="35049"/>
                        <a:pt x="403604" y="40664"/>
                        <a:pt x="435368" y="51813"/>
                      </a:cubicBezTo>
                      <a:cubicBezTo>
                        <a:pt x="483200" y="67752"/>
                        <a:pt x="526350" y="95270"/>
                        <a:pt x="560978" y="131914"/>
                      </a:cubicBezTo>
                      <a:cubicBezTo>
                        <a:pt x="564501" y="136154"/>
                        <a:pt x="567608" y="140722"/>
                        <a:pt x="570256" y="145558"/>
                      </a:cubicBezTo>
                      <a:cubicBezTo>
                        <a:pt x="574388" y="153663"/>
                        <a:pt x="577023" y="162448"/>
                        <a:pt x="578037" y="171490"/>
                      </a:cubicBezTo>
                      <a:lnTo>
                        <a:pt x="633263" y="562950"/>
                      </a:lnTo>
                      <a:cubicBezTo>
                        <a:pt x="636784" y="601293"/>
                        <a:pt x="621363" y="612490"/>
                        <a:pt x="609409" y="617524"/>
                      </a:cubicBezTo>
                      <a:cubicBezTo>
                        <a:pt x="600434" y="621266"/>
                        <a:pt x="596191" y="631573"/>
                        <a:pt x="599932" y="640548"/>
                      </a:cubicBezTo>
                      <a:cubicBezTo>
                        <a:pt x="602684" y="647150"/>
                        <a:pt x="609157" y="651429"/>
                        <a:pt x="616310" y="651378"/>
                      </a:cubicBezTo>
                      <a:cubicBezTo>
                        <a:pt x="618676" y="651382"/>
                        <a:pt x="621019" y="650903"/>
                        <a:pt x="623194" y="649970"/>
                      </a:cubicBezTo>
                      <a:cubicBezTo>
                        <a:pt x="646696" y="639971"/>
                        <a:pt x="673614" y="616169"/>
                        <a:pt x="668227" y="55884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75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cs-CZ"/>
                </a:p>
              </p:txBody>
            </p:sp>
          </p:grpSp>
        </p:grpSp>
        <p:grpSp>
          <p:nvGrpSpPr>
            <p:cNvPr id="18" name="Skupina 17">
              <a:extLst>
                <a:ext uri="{FF2B5EF4-FFF2-40B4-BE49-F238E27FC236}">
                  <a16:creationId xmlns:a16="http://schemas.microsoft.com/office/drawing/2014/main" id="{B3C18490-DF30-8087-1E2B-E4521D8C9CF3}"/>
                </a:ext>
              </a:extLst>
            </p:cNvPr>
            <p:cNvGrpSpPr/>
            <p:nvPr/>
          </p:nvGrpSpPr>
          <p:grpSpPr>
            <a:xfrm>
              <a:off x="313049" y="1903749"/>
              <a:ext cx="4521946" cy="2004622"/>
              <a:chOff x="6148556" y="3126775"/>
              <a:chExt cx="4521946" cy="2004622"/>
            </a:xfrm>
          </p:grpSpPr>
          <p:pic>
            <p:nvPicPr>
              <p:cNvPr id="11" name="Zástupný obsah 4" descr="Muž obrys">
                <a:extLst>
                  <a:ext uri="{FF2B5EF4-FFF2-40B4-BE49-F238E27FC236}">
                    <a16:creationId xmlns:a16="http://schemas.microsoft.com/office/drawing/2014/main" id="{ED220704-2C50-B347-B283-674DCA2657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148556" y="3429000"/>
                <a:ext cx="1690058" cy="1690058"/>
              </a:xfrm>
              <a:prstGeom prst="rect">
                <a:avLst/>
              </a:prstGeom>
            </p:spPr>
          </p:pic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694D3FC6-0426-323B-EF91-3085338AF8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33041" y="3126775"/>
                <a:ext cx="15529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noProof="0" dirty="0">
                    <a:solidFill>
                      <a:schemeClr val="accent4"/>
                    </a:solidFill>
                  </a:rPr>
                  <a:t>Parents</a:t>
                </a:r>
              </a:p>
            </p:txBody>
          </p:sp>
          <p:pic>
            <p:nvPicPr>
              <p:cNvPr id="3" name="Zástupný obsah 4" descr="Muž obrys">
                <a:extLst>
                  <a:ext uri="{FF2B5EF4-FFF2-40B4-BE49-F238E27FC236}">
                    <a16:creationId xmlns:a16="http://schemas.microsoft.com/office/drawing/2014/main" id="{A97DEA07-35B8-738D-F7C0-5A29361E2E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203030" y="3441339"/>
                <a:ext cx="1690058" cy="1690058"/>
              </a:xfrm>
              <a:prstGeom prst="rect">
                <a:avLst/>
              </a:prstGeom>
            </p:spPr>
          </p:pic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87AD0363-ED4F-AAE9-3333-02CDFD2AF8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66631" y="3126775"/>
                <a:ext cx="11418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noProof="0" dirty="0">
                    <a:solidFill>
                      <a:srgbClr val="0070C0"/>
                    </a:solidFill>
                  </a:rPr>
                  <a:t>Teacher</a:t>
                </a:r>
              </a:p>
            </p:txBody>
          </p:sp>
          <p:pic>
            <p:nvPicPr>
              <p:cNvPr id="7" name="Zástupný obsah 4" descr="Muž obrys">
                <a:extLst>
                  <a:ext uri="{FF2B5EF4-FFF2-40B4-BE49-F238E27FC236}">
                    <a16:creationId xmlns:a16="http://schemas.microsoft.com/office/drawing/2014/main" id="{F3F6531B-EE72-D06A-16E6-1643173F64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898525" y="3441339"/>
                <a:ext cx="1690058" cy="1690058"/>
              </a:xfrm>
              <a:prstGeom prst="rect">
                <a:avLst/>
              </a:prstGeom>
            </p:spPr>
          </p:pic>
          <p:pic>
            <p:nvPicPr>
              <p:cNvPr id="8" name="Zástupný obsah 4" descr="Muž obrys">
                <a:extLst>
                  <a:ext uri="{FF2B5EF4-FFF2-40B4-BE49-F238E27FC236}">
                    <a16:creationId xmlns:a16="http://schemas.microsoft.com/office/drawing/2014/main" id="{35AAEBB2-863B-8A84-1A90-02F45E816B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980444" y="3441339"/>
                <a:ext cx="1690058" cy="1690058"/>
              </a:xfrm>
              <a:prstGeom prst="rect">
                <a:avLst/>
              </a:prstGeom>
            </p:spPr>
          </p:pic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D616013A-F29F-A766-0ECB-D2A7BD91B30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48985" y="3126775"/>
                <a:ext cx="15529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noProof="0" dirty="0">
                    <a:solidFill>
                      <a:schemeClr val="accent2"/>
                    </a:solidFill>
                  </a:rPr>
                  <a:t>Counsellor</a:t>
                </a:r>
              </a:p>
            </p:txBody>
          </p:sp>
        </p:grpSp>
      </p:grpSp>
      <p:sp>
        <p:nvSpPr>
          <p:cNvPr id="40" name="Nadpis 1">
            <a:extLst>
              <a:ext uri="{FF2B5EF4-FFF2-40B4-BE49-F238E27FC236}">
                <a16:creationId xmlns:a16="http://schemas.microsoft.com/office/drawing/2014/main" id="{6FB171AA-F46A-20A0-335C-AC71F9A3C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9859"/>
          </a:xfrm>
        </p:spPr>
        <p:txBody>
          <a:bodyPr>
            <a:noAutofit/>
          </a:bodyPr>
          <a:lstStyle/>
          <a:p>
            <a:pPr algn="ctr"/>
            <a:r>
              <a:rPr lang="en-GB" sz="3600" b="1" noProof="0" dirty="0">
                <a:solidFill>
                  <a:srgbClr val="78003F"/>
                </a:solidFill>
              </a:rPr>
              <a:t>Questions we</a:t>
            </a:r>
            <a:r>
              <a:rPr lang="en-GB" sz="3600" b="1" dirty="0">
                <a:solidFill>
                  <a:srgbClr val="78003F"/>
                </a:solidFill>
              </a:rPr>
              <a:t> (typically) ask when dealing with bullying: </a:t>
            </a:r>
            <a:r>
              <a:rPr lang="en-GB" sz="3600" dirty="0">
                <a:solidFill>
                  <a:srgbClr val="78003F"/>
                </a:solidFill>
              </a:rPr>
              <a:t>bullying as a </a:t>
            </a:r>
            <a:r>
              <a:rPr lang="en-GB" sz="3600" noProof="0" dirty="0">
                <a:solidFill>
                  <a:srgbClr val="78003F"/>
                </a:solidFill>
              </a:rPr>
              <a:t>„whodunnit“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160C39C7-7756-D662-93F0-3ED1F98D289C}"/>
              </a:ext>
            </a:extLst>
          </p:cNvPr>
          <p:cNvSpPr txBox="1"/>
          <p:nvPr/>
        </p:nvSpPr>
        <p:spPr>
          <a:xfrm>
            <a:off x="353291" y="6317673"/>
            <a:ext cx="11378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/>
              <a:t>See, e.g., Søndergaard (201</a:t>
            </a:r>
            <a:r>
              <a:rPr lang="cs-CZ" noProof="0" dirty="0"/>
              <a:t>4</a:t>
            </a:r>
            <a:r>
              <a:rPr lang="en-GB" noProof="0" dirty="0"/>
              <a:t>), for a similar discussion</a:t>
            </a:r>
            <a:r>
              <a:rPr lang="cs-CZ" noProof="0" dirty="0"/>
              <a:t>.</a:t>
            </a:r>
            <a:endParaRPr lang="en-GB" noProof="0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1D66361C-E50B-FD08-3C6E-3FB980C3939B}"/>
              </a:ext>
            </a:extLst>
          </p:cNvPr>
          <p:cNvSpPr txBox="1">
            <a:spLocks/>
          </p:cNvSpPr>
          <p:nvPr/>
        </p:nvSpPr>
        <p:spPr>
          <a:xfrm>
            <a:off x="5848126" y="1911566"/>
            <a:ext cx="5360954" cy="3820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noProof="0" dirty="0"/>
              <a:t>Who was the </a:t>
            </a:r>
            <a:r>
              <a:rPr lang="en-GB" b="1" noProof="0" dirty="0"/>
              <a:t>victim</a:t>
            </a:r>
            <a:r>
              <a:rPr lang="en-GB" noProof="0" dirty="0"/>
              <a:t>? Who was the </a:t>
            </a:r>
            <a:r>
              <a:rPr lang="en-GB" b="1" noProof="0" dirty="0"/>
              <a:t>aggressor</a:t>
            </a:r>
            <a:r>
              <a:rPr lang="en-GB" noProof="0" dirty="0"/>
              <a:t>? What is </a:t>
            </a:r>
            <a:r>
              <a:rPr lang="en-GB" b="1" noProof="0" dirty="0"/>
              <a:t>wrong </a:t>
            </a:r>
            <a:r>
              <a:rPr lang="en-GB" noProof="0" dirty="0"/>
              <a:t>with them?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noProof="0" dirty="0"/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noProof="0" dirty="0"/>
              <a:t>Who is </a:t>
            </a:r>
            <a:r>
              <a:rPr lang="en-GB" b="1" noProof="0" dirty="0"/>
              <a:t>responsible</a:t>
            </a:r>
            <a:r>
              <a:rPr lang="en-GB" noProof="0" dirty="0"/>
              <a:t> for dealing with bullying?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noProof="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noProof="0" dirty="0"/>
              <a:t>What has </a:t>
            </a:r>
            <a:r>
              <a:rPr lang="en-GB" b="1" noProof="0" dirty="0"/>
              <a:t>just happened</a:t>
            </a:r>
            <a:r>
              <a:rPr lang="en-GB" noProof="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971993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1D930-6A73-F4E7-DC53-0D97C225D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7">
            <a:extLst>
              <a:ext uri="{FF2B5EF4-FFF2-40B4-BE49-F238E27FC236}">
                <a16:creationId xmlns:a16="http://schemas.microsoft.com/office/drawing/2014/main" id="{E784BA35-09FA-DDFD-6FFA-E9C6BB4D46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2729791"/>
              </p:ext>
            </p:extLst>
          </p:nvPr>
        </p:nvGraphicFramePr>
        <p:xfrm>
          <a:off x="516000" y="152832"/>
          <a:ext cx="11160000" cy="5916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9763">
                  <a:extLst>
                    <a:ext uri="{9D8B030D-6E8A-4147-A177-3AD203B41FA5}">
                      <a16:colId xmlns:a16="http://schemas.microsoft.com/office/drawing/2014/main" val="3131301368"/>
                    </a:ext>
                  </a:extLst>
                </a:gridCol>
                <a:gridCol w="1268014">
                  <a:extLst>
                    <a:ext uri="{9D8B030D-6E8A-4147-A177-3AD203B41FA5}">
                      <a16:colId xmlns:a16="http://schemas.microsoft.com/office/drawing/2014/main" val="2806098403"/>
                    </a:ext>
                  </a:extLst>
                </a:gridCol>
                <a:gridCol w="3220200">
                  <a:extLst>
                    <a:ext uri="{9D8B030D-6E8A-4147-A177-3AD203B41FA5}">
                      <a16:colId xmlns:a16="http://schemas.microsoft.com/office/drawing/2014/main" val="368596870"/>
                    </a:ext>
                  </a:extLst>
                </a:gridCol>
                <a:gridCol w="3672023">
                  <a:extLst>
                    <a:ext uri="{9D8B030D-6E8A-4147-A177-3AD203B41FA5}">
                      <a16:colId xmlns:a16="http://schemas.microsoft.com/office/drawing/2014/main" val="957915460"/>
                    </a:ext>
                  </a:extLst>
                </a:gridCol>
              </a:tblGrid>
              <a:tr h="1300192"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 err="1"/>
                        <a:t>Clusters</a:t>
                      </a:r>
                      <a:r>
                        <a:rPr lang="cs-CZ" noProof="0" dirty="0"/>
                        <a:t> </a:t>
                      </a:r>
                    </a:p>
                    <a:p>
                      <a:pPr algn="ctr"/>
                      <a:r>
                        <a:rPr lang="cs-CZ" noProof="0" dirty="0"/>
                        <a:t>&amp;</a:t>
                      </a:r>
                      <a:br>
                        <a:rPr lang="cs-CZ" noProof="0" dirty="0"/>
                      </a:br>
                      <a:r>
                        <a:rPr lang="cs-CZ" noProof="0" dirty="0"/>
                        <a:t>Meta-</a:t>
                      </a:r>
                      <a:r>
                        <a:rPr lang="cs-CZ" noProof="0" dirty="0" err="1"/>
                        <a:t>categories</a:t>
                      </a:r>
                      <a:endParaRPr lang="en-GB" noProof="0" dirty="0"/>
                    </a:p>
                  </a:txBody>
                  <a:tcPr anchor="ctr">
                    <a:solidFill>
                      <a:srgbClr val="7800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  <a:r>
                        <a:rPr lang="en-GB" sz="18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(%)</a:t>
                      </a:r>
                      <a:endParaRPr lang="en-GB" noProof="0" dirty="0"/>
                    </a:p>
                  </a:txBody>
                  <a:tcPr anchor="ctr">
                    <a:solidFill>
                      <a:srgbClr val="7800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Descriptions</a:t>
                      </a:r>
                    </a:p>
                  </a:txBody>
                  <a:tcPr anchor="ctr">
                    <a:solidFill>
                      <a:srgbClr val="7800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 err="1"/>
                        <a:t>Illustrative</a:t>
                      </a:r>
                      <a:r>
                        <a:rPr lang="cs-CZ" noProof="0" dirty="0"/>
                        <a:t> </a:t>
                      </a:r>
                      <a:r>
                        <a:rPr lang="en-GB" noProof="0" dirty="0"/>
                        <a:t>Quotes</a:t>
                      </a:r>
                    </a:p>
                  </a:txBody>
                  <a:tcPr anchor="ctr">
                    <a:solidFill>
                      <a:srgbClr val="7800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48242"/>
                  </a:ext>
                </a:extLst>
              </a:tr>
              <a:tr h="1690250">
                <a:tc>
                  <a:txBody>
                    <a:bodyPr/>
                    <a:lstStyle/>
                    <a:p>
                      <a:r>
                        <a:rPr lang="en-GB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Cluster </a:t>
                      </a:r>
                      <a:r>
                        <a:rPr lang="cs-CZ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72000"/>
                      <a:r>
                        <a:rPr lang="cs-CZ" sz="1800" b="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Events</a:t>
                      </a:r>
                      <a:r>
                        <a:rPr lang="cs-CZ" sz="18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concerning</a:t>
                      </a:r>
                      <a:r>
                        <a:rPr lang="cs-CZ" sz="18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norms</a:t>
                      </a:r>
                      <a:r>
                        <a:rPr lang="cs-CZ" sz="18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cs-CZ" sz="1800" b="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positions</a:t>
                      </a:r>
                      <a:endParaRPr lang="en-GB" b="0" noProof="0" dirty="0"/>
                    </a:p>
                    <a:p>
                      <a:endParaRPr lang="en-GB" b="1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27 (74 %)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280151"/>
                  </a:ext>
                </a:extLst>
              </a:tr>
              <a:tr h="813902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 startAt="3"/>
                      </a:pPr>
                      <a:r>
                        <a:rPr lang="cs-CZ" noProof="0" dirty="0" err="1"/>
                        <a:t>Instilling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bullying</a:t>
                      </a:r>
                      <a:r>
                        <a:rPr lang="cs-CZ" noProof="0" dirty="0"/>
                        <a:t> as </a:t>
                      </a:r>
                      <a:r>
                        <a:rPr lang="cs-CZ" noProof="0" dirty="0" err="1"/>
                        <a:t>the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norm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noProof="0" dirty="0"/>
                        <a:t>12 (35 %)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noProof="0" dirty="0" err="1"/>
                        <a:t>Normalising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bullying</a:t>
                      </a:r>
                      <a:r>
                        <a:rPr lang="cs-CZ" noProof="0" dirty="0"/>
                        <a:t> and </a:t>
                      </a:r>
                      <a:r>
                        <a:rPr lang="cs-CZ" noProof="0" dirty="0" err="1"/>
                        <a:t>downplaiyng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its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seriousness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while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problematising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defending</a:t>
                      </a:r>
                      <a:r>
                        <a:rPr lang="cs-CZ" noProof="0" dirty="0"/>
                        <a:t>.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„‘</a:t>
                      </a:r>
                      <a:r>
                        <a:rPr lang="cs-CZ" noProof="0" dirty="0" err="1"/>
                        <a:t>Like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every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once</a:t>
                      </a:r>
                      <a:r>
                        <a:rPr lang="cs-CZ" noProof="0" dirty="0"/>
                        <a:t> in a </a:t>
                      </a:r>
                      <a:r>
                        <a:rPr lang="cs-CZ" noProof="0" dirty="0" err="1"/>
                        <a:t>while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we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might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bully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each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other</a:t>
                      </a:r>
                      <a:r>
                        <a:rPr lang="cs-CZ" noProof="0" dirty="0"/>
                        <a:t>, but </a:t>
                      </a:r>
                      <a:r>
                        <a:rPr lang="cs-CZ" noProof="0" dirty="0" err="1"/>
                        <a:t>it‘s</a:t>
                      </a:r>
                      <a:r>
                        <a:rPr lang="cs-CZ" noProof="0" dirty="0"/>
                        <a:t> just a </a:t>
                      </a:r>
                      <a:r>
                        <a:rPr lang="cs-CZ" noProof="0" dirty="0" err="1"/>
                        <a:t>friend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thing</a:t>
                      </a:r>
                      <a:r>
                        <a:rPr lang="cs-CZ" noProof="0" dirty="0"/>
                        <a:t>‘.“ </a:t>
                      </a:r>
                      <a:r>
                        <a:rPr lang="cs-CZ" noProof="0" dirty="0" err="1"/>
                        <a:t>Adamshick</a:t>
                      </a:r>
                      <a:r>
                        <a:rPr lang="cs-CZ" noProof="0" dirty="0"/>
                        <a:t> (2010).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416205"/>
                  </a:ext>
                </a:extLst>
              </a:tr>
              <a:tr h="102822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 startAt="4"/>
                      </a:pPr>
                      <a:r>
                        <a:rPr lang="cs-CZ" noProof="0" dirty="0" err="1"/>
                        <a:t>Maintaining</a:t>
                      </a:r>
                      <a:r>
                        <a:rPr lang="cs-CZ" noProof="0" dirty="0"/>
                        <a:t> and </a:t>
                      </a:r>
                      <a:r>
                        <a:rPr lang="cs-CZ" noProof="0" dirty="0" err="1"/>
                        <a:t>solidifying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positions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22 (65 %)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noProof="0" dirty="0" err="1"/>
                        <a:t>Bullies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target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the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same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victims</a:t>
                      </a:r>
                      <a:r>
                        <a:rPr lang="cs-CZ" noProof="0" dirty="0"/>
                        <a:t> in </a:t>
                      </a:r>
                      <a:r>
                        <a:rPr lang="cs-CZ" noProof="0" dirty="0" err="1"/>
                        <a:t>similar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ways</a:t>
                      </a:r>
                      <a:r>
                        <a:rPr lang="cs-CZ" noProof="0" dirty="0"/>
                        <a:t> to </a:t>
                      </a:r>
                      <a:r>
                        <a:rPr lang="cs-CZ" noProof="0" dirty="0" err="1"/>
                        <a:t>maintain</a:t>
                      </a:r>
                      <a:r>
                        <a:rPr lang="cs-CZ" noProof="0" dirty="0"/>
                        <a:t> status. </a:t>
                      </a:r>
                      <a:r>
                        <a:rPr lang="cs-CZ" noProof="0" dirty="0" err="1"/>
                        <a:t>Victims</a:t>
                      </a:r>
                      <a:r>
                        <a:rPr lang="cs-CZ" noProof="0" dirty="0"/>
                        <a:t> are </a:t>
                      </a:r>
                      <a:r>
                        <a:rPr lang="cs-CZ" noProof="0" dirty="0" err="1"/>
                        <a:t>locked</a:t>
                      </a:r>
                      <a:r>
                        <a:rPr lang="cs-CZ" noProof="0" dirty="0"/>
                        <a:t> in </a:t>
                      </a:r>
                      <a:r>
                        <a:rPr lang="cs-CZ" noProof="0" dirty="0" err="1"/>
                        <a:t>the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victimised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position</a:t>
                      </a:r>
                      <a:r>
                        <a:rPr lang="cs-CZ" noProof="0" dirty="0"/>
                        <a:t>.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„‘I </a:t>
                      </a:r>
                      <a:r>
                        <a:rPr lang="cs-CZ" noProof="0" dirty="0" err="1"/>
                        <a:t>can‘t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even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count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the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number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of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times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that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I‘ve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been</a:t>
                      </a:r>
                      <a:r>
                        <a:rPr lang="cs-CZ" noProof="0" dirty="0"/>
                        <a:t> made </a:t>
                      </a:r>
                      <a:r>
                        <a:rPr lang="cs-CZ" noProof="0" dirty="0" err="1"/>
                        <a:t>fun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of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because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I‘m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the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bigger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kid</a:t>
                      </a:r>
                      <a:r>
                        <a:rPr lang="cs-CZ" noProof="0" dirty="0"/>
                        <a:t> in </a:t>
                      </a:r>
                      <a:r>
                        <a:rPr lang="cs-CZ" noProof="0" dirty="0" err="1"/>
                        <a:t>the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class</a:t>
                      </a:r>
                      <a:r>
                        <a:rPr lang="cs-CZ" noProof="0" dirty="0"/>
                        <a:t>. </a:t>
                      </a:r>
                      <a:r>
                        <a:rPr lang="cs-CZ" noProof="0" dirty="0" err="1"/>
                        <a:t>I‘ve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been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told</a:t>
                      </a:r>
                      <a:r>
                        <a:rPr lang="cs-CZ" noProof="0" dirty="0"/>
                        <a:t> I </a:t>
                      </a:r>
                      <a:r>
                        <a:rPr lang="cs-CZ" noProof="0" dirty="0" err="1"/>
                        <a:t>need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bra</a:t>
                      </a:r>
                      <a:r>
                        <a:rPr lang="cs-CZ" noProof="0" dirty="0"/>
                        <a:t> to support my </a:t>
                      </a:r>
                      <a:r>
                        <a:rPr lang="cs-CZ" i="1" noProof="0" dirty="0"/>
                        <a:t>man </a:t>
                      </a:r>
                      <a:r>
                        <a:rPr lang="cs-CZ" i="1" noProof="0" dirty="0" err="1"/>
                        <a:t>boobs</a:t>
                      </a:r>
                      <a:r>
                        <a:rPr lang="cs-CZ" i="1" noProof="0" dirty="0"/>
                        <a:t>.</a:t>
                      </a:r>
                      <a:r>
                        <a:rPr lang="cs-CZ" noProof="0" dirty="0"/>
                        <a:t>‘“ </a:t>
                      </a:r>
                      <a:r>
                        <a:rPr lang="cs-CZ" noProof="0" dirty="0" err="1"/>
                        <a:t>Jachyra</a:t>
                      </a:r>
                      <a:r>
                        <a:rPr lang="cs-CZ" noProof="0" dirty="0"/>
                        <a:t> (2016).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613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6848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5344C-84D7-A5C3-4088-47E448348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7">
            <a:extLst>
              <a:ext uri="{FF2B5EF4-FFF2-40B4-BE49-F238E27FC236}">
                <a16:creationId xmlns:a16="http://schemas.microsoft.com/office/drawing/2014/main" id="{EF5F63E9-23ED-0D0C-F09B-2D5F89A9C4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1759605"/>
              </p:ext>
            </p:extLst>
          </p:nvPr>
        </p:nvGraphicFramePr>
        <p:xfrm>
          <a:off x="516000" y="152832"/>
          <a:ext cx="11160000" cy="5276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9763">
                  <a:extLst>
                    <a:ext uri="{9D8B030D-6E8A-4147-A177-3AD203B41FA5}">
                      <a16:colId xmlns:a16="http://schemas.microsoft.com/office/drawing/2014/main" val="3131301368"/>
                    </a:ext>
                  </a:extLst>
                </a:gridCol>
                <a:gridCol w="1268014">
                  <a:extLst>
                    <a:ext uri="{9D8B030D-6E8A-4147-A177-3AD203B41FA5}">
                      <a16:colId xmlns:a16="http://schemas.microsoft.com/office/drawing/2014/main" val="2806098403"/>
                    </a:ext>
                  </a:extLst>
                </a:gridCol>
                <a:gridCol w="3220200">
                  <a:extLst>
                    <a:ext uri="{9D8B030D-6E8A-4147-A177-3AD203B41FA5}">
                      <a16:colId xmlns:a16="http://schemas.microsoft.com/office/drawing/2014/main" val="368596870"/>
                    </a:ext>
                  </a:extLst>
                </a:gridCol>
                <a:gridCol w="3672023">
                  <a:extLst>
                    <a:ext uri="{9D8B030D-6E8A-4147-A177-3AD203B41FA5}">
                      <a16:colId xmlns:a16="http://schemas.microsoft.com/office/drawing/2014/main" val="957915460"/>
                    </a:ext>
                  </a:extLst>
                </a:gridCol>
              </a:tblGrid>
              <a:tr h="1300192"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 err="1"/>
                        <a:t>Clusters</a:t>
                      </a:r>
                      <a:r>
                        <a:rPr lang="cs-CZ" noProof="0" dirty="0"/>
                        <a:t> </a:t>
                      </a:r>
                    </a:p>
                    <a:p>
                      <a:pPr algn="ctr"/>
                      <a:r>
                        <a:rPr lang="cs-CZ" noProof="0" dirty="0"/>
                        <a:t>&amp;</a:t>
                      </a:r>
                      <a:br>
                        <a:rPr lang="cs-CZ" noProof="0" dirty="0"/>
                      </a:br>
                      <a:r>
                        <a:rPr lang="cs-CZ" noProof="0" dirty="0"/>
                        <a:t>Meta-</a:t>
                      </a:r>
                      <a:r>
                        <a:rPr lang="cs-CZ" noProof="0" dirty="0" err="1"/>
                        <a:t>categories</a:t>
                      </a:r>
                      <a:endParaRPr lang="en-GB" noProof="0" dirty="0"/>
                    </a:p>
                  </a:txBody>
                  <a:tcPr anchor="ctr">
                    <a:solidFill>
                      <a:srgbClr val="7800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  <a:r>
                        <a:rPr lang="en-GB" sz="18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(%)</a:t>
                      </a:r>
                      <a:endParaRPr lang="en-GB" noProof="0" dirty="0"/>
                    </a:p>
                  </a:txBody>
                  <a:tcPr anchor="ctr">
                    <a:solidFill>
                      <a:srgbClr val="7800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Descriptions</a:t>
                      </a:r>
                    </a:p>
                  </a:txBody>
                  <a:tcPr anchor="ctr">
                    <a:solidFill>
                      <a:srgbClr val="7800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 err="1"/>
                        <a:t>Illustrative</a:t>
                      </a:r>
                      <a:r>
                        <a:rPr lang="cs-CZ" noProof="0" dirty="0"/>
                        <a:t> </a:t>
                      </a:r>
                      <a:r>
                        <a:rPr lang="en-GB" noProof="0" dirty="0"/>
                        <a:t>Quotes</a:t>
                      </a:r>
                    </a:p>
                  </a:txBody>
                  <a:tcPr anchor="ctr">
                    <a:solidFill>
                      <a:srgbClr val="7800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48242"/>
                  </a:ext>
                </a:extLst>
              </a:tr>
              <a:tr h="1690250">
                <a:tc>
                  <a:txBody>
                    <a:bodyPr/>
                    <a:lstStyle/>
                    <a:p>
                      <a:r>
                        <a:rPr lang="en-GB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Cluster </a:t>
                      </a:r>
                      <a:r>
                        <a:rPr lang="cs-CZ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72000"/>
                      <a:r>
                        <a:rPr lang="cs-CZ" sz="1800" b="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Events</a:t>
                      </a:r>
                      <a:r>
                        <a:rPr lang="cs-CZ" sz="18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concerning</a:t>
                      </a:r>
                      <a:r>
                        <a:rPr lang="cs-CZ" sz="18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norms</a:t>
                      </a:r>
                      <a:r>
                        <a:rPr lang="cs-CZ" sz="18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cs-CZ" sz="1800" b="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positions</a:t>
                      </a:r>
                      <a:endParaRPr lang="en-GB" b="0" noProof="0" dirty="0"/>
                    </a:p>
                    <a:p>
                      <a:endParaRPr lang="en-GB" b="1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27 (74 %)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280151"/>
                  </a:ext>
                </a:extLst>
              </a:tr>
              <a:tr h="910134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 startAt="5"/>
                      </a:pPr>
                      <a:r>
                        <a:rPr lang="cs-CZ" noProof="0" dirty="0" err="1"/>
                        <a:t>Changing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yourself</a:t>
                      </a:r>
                      <a:r>
                        <a:rPr lang="cs-CZ" noProof="0" dirty="0"/>
                        <a:t> to </a:t>
                      </a:r>
                      <a:r>
                        <a:rPr lang="cs-CZ" noProof="0" dirty="0" err="1"/>
                        <a:t>adapt</a:t>
                      </a:r>
                      <a:r>
                        <a:rPr lang="cs-CZ" noProof="0" dirty="0"/>
                        <a:t> to </a:t>
                      </a:r>
                      <a:r>
                        <a:rPr lang="cs-CZ" noProof="0" dirty="0" err="1"/>
                        <a:t>the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norm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6 (18 %)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noProof="0" dirty="0" err="1"/>
                        <a:t>Changing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one‘s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behaviour</a:t>
                      </a:r>
                      <a:r>
                        <a:rPr lang="cs-CZ" noProof="0" dirty="0"/>
                        <a:t>, </a:t>
                      </a:r>
                      <a:r>
                        <a:rPr lang="cs-CZ" noProof="0" dirty="0" err="1"/>
                        <a:t>appearance</a:t>
                      </a:r>
                      <a:r>
                        <a:rPr lang="cs-CZ" noProof="0" dirty="0"/>
                        <a:t>, </a:t>
                      </a:r>
                      <a:r>
                        <a:rPr lang="cs-CZ" noProof="0" dirty="0" err="1"/>
                        <a:t>or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attitudes</a:t>
                      </a:r>
                      <a:r>
                        <a:rPr lang="cs-CZ" noProof="0" dirty="0"/>
                        <a:t> to fit </a:t>
                      </a:r>
                      <a:r>
                        <a:rPr lang="cs-CZ" noProof="0" dirty="0" err="1"/>
                        <a:t>the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norm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of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at</a:t>
                      </a:r>
                      <a:r>
                        <a:rPr lang="cs-CZ" noProof="0" dirty="0"/>
                        <a:t> least </a:t>
                      </a:r>
                      <a:r>
                        <a:rPr lang="cs-CZ" noProof="0" dirty="0" err="1"/>
                        <a:t>one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of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the</a:t>
                      </a:r>
                      <a:r>
                        <a:rPr lang="cs-CZ" noProof="0" dirty="0"/>
                        <a:t> peer </a:t>
                      </a:r>
                      <a:r>
                        <a:rPr lang="cs-CZ" noProof="0" dirty="0" err="1"/>
                        <a:t>groups</a:t>
                      </a:r>
                      <a:r>
                        <a:rPr lang="cs-CZ" noProof="0" dirty="0"/>
                        <a:t>.</a:t>
                      </a:r>
                    </a:p>
                    <a:p>
                      <a:r>
                        <a:rPr lang="cs-CZ" noProof="0" dirty="0" err="1"/>
                        <a:t>However</a:t>
                      </a:r>
                      <a:r>
                        <a:rPr lang="cs-CZ" noProof="0" dirty="0"/>
                        <a:t>, </a:t>
                      </a:r>
                      <a:r>
                        <a:rPr lang="cs-CZ" noProof="0" dirty="0" err="1"/>
                        <a:t>victims</a:t>
                      </a:r>
                      <a:r>
                        <a:rPr lang="cs-CZ" noProof="0" dirty="0"/>
                        <a:t> are </a:t>
                      </a:r>
                      <a:r>
                        <a:rPr lang="cs-CZ" noProof="0" dirty="0" err="1"/>
                        <a:t>often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excluded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from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trying</a:t>
                      </a:r>
                      <a:r>
                        <a:rPr lang="cs-CZ" noProof="0" dirty="0"/>
                        <a:t> to fit in/</a:t>
                      </a:r>
                      <a:r>
                        <a:rPr lang="cs-CZ" noProof="0" dirty="0" err="1"/>
                        <a:t>renegotiate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the</a:t>
                      </a:r>
                      <a:r>
                        <a:rPr lang="cs-CZ" noProof="0" dirty="0"/>
                        <a:t> popularity </a:t>
                      </a:r>
                      <a:r>
                        <a:rPr lang="cs-CZ" noProof="0" dirty="0" err="1"/>
                        <a:t>norms</a:t>
                      </a:r>
                      <a:r>
                        <a:rPr lang="cs-CZ" noProof="0" dirty="0"/>
                        <a:t>.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„Lily </a:t>
                      </a:r>
                      <a:r>
                        <a:rPr lang="cs-CZ" noProof="0" dirty="0" err="1"/>
                        <a:t>joined</a:t>
                      </a:r>
                      <a:r>
                        <a:rPr lang="cs-CZ" noProof="0" dirty="0"/>
                        <a:t> in </a:t>
                      </a:r>
                      <a:r>
                        <a:rPr lang="cs-CZ" noProof="0" dirty="0" err="1"/>
                        <a:t>the</a:t>
                      </a:r>
                      <a:r>
                        <a:rPr lang="cs-CZ" noProof="0" dirty="0"/>
                        <a:t> explicit </a:t>
                      </a:r>
                      <a:r>
                        <a:rPr lang="cs-CZ" noProof="0" dirty="0" err="1"/>
                        <a:t>assessments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of</a:t>
                      </a:r>
                      <a:r>
                        <a:rPr lang="cs-CZ" noProof="0" dirty="0"/>
                        <a:t> Olivia as ‚</a:t>
                      </a:r>
                      <a:r>
                        <a:rPr lang="cs-CZ" noProof="0" dirty="0" err="1"/>
                        <a:t>insanely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irritating</a:t>
                      </a:r>
                      <a:r>
                        <a:rPr lang="cs-CZ" noProof="0" dirty="0"/>
                        <a:t>‘ and ‚just so </a:t>
                      </a:r>
                      <a:r>
                        <a:rPr lang="cs-CZ" noProof="0" dirty="0" err="1"/>
                        <a:t>different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from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us</a:t>
                      </a:r>
                      <a:r>
                        <a:rPr lang="cs-CZ" noProof="0" dirty="0"/>
                        <a:t>‘.“ </a:t>
                      </a:r>
                      <a:r>
                        <a:rPr lang="cs-CZ" noProof="0" dirty="0" err="1"/>
                        <a:t>Søndergaard</a:t>
                      </a:r>
                      <a:r>
                        <a:rPr lang="cs-CZ" noProof="0" dirty="0"/>
                        <a:t> (2011).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222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6398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9E6EC-D595-46FE-CF08-B5BDAE8BF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7">
            <a:extLst>
              <a:ext uri="{FF2B5EF4-FFF2-40B4-BE49-F238E27FC236}">
                <a16:creationId xmlns:a16="http://schemas.microsoft.com/office/drawing/2014/main" id="{F3354D76-D19D-EF72-0B99-F11D6702CF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073927"/>
              </p:ext>
            </p:extLst>
          </p:nvPr>
        </p:nvGraphicFramePr>
        <p:xfrm>
          <a:off x="516000" y="351096"/>
          <a:ext cx="11160000" cy="5327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9763">
                  <a:extLst>
                    <a:ext uri="{9D8B030D-6E8A-4147-A177-3AD203B41FA5}">
                      <a16:colId xmlns:a16="http://schemas.microsoft.com/office/drawing/2014/main" val="3131301368"/>
                    </a:ext>
                  </a:extLst>
                </a:gridCol>
                <a:gridCol w="1268014">
                  <a:extLst>
                    <a:ext uri="{9D8B030D-6E8A-4147-A177-3AD203B41FA5}">
                      <a16:colId xmlns:a16="http://schemas.microsoft.com/office/drawing/2014/main" val="2806098403"/>
                    </a:ext>
                  </a:extLst>
                </a:gridCol>
                <a:gridCol w="3220200">
                  <a:extLst>
                    <a:ext uri="{9D8B030D-6E8A-4147-A177-3AD203B41FA5}">
                      <a16:colId xmlns:a16="http://schemas.microsoft.com/office/drawing/2014/main" val="368596870"/>
                    </a:ext>
                  </a:extLst>
                </a:gridCol>
                <a:gridCol w="3672023">
                  <a:extLst>
                    <a:ext uri="{9D8B030D-6E8A-4147-A177-3AD203B41FA5}">
                      <a16:colId xmlns:a16="http://schemas.microsoft.com/office/drawing/2014/main" val="957915460"/>
                    </a:ext>
                  </a:extLst>
                </a:gridCol>
              </a:tblGrid>
              <a:tr h="1300192"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 err="1"/>
                        <a:t>Clusters</a:t>
                      </a:r>
                      <a:r>
                        <a:rPr lang="cs-CZ" noProof="0" dirty="0"/>
                        <a:t> </a:t>
                      </a:r>
                    </a:p>
                    <a:p>
                      <a:pPr algn="ctr"/>
                      <a:r>
                        <a:rPr lang="cs-CZ" noProof="0" dirty="0"/>
                        <a:t>&amp;</a:t>
                      </a:r>
                      <a:br>
                        <a:rPr lang="cs-CZ" noProof="0" dirty="0"/>
                      </a:br>
                      <a:r>
                        <a:rPr lang="cs-CZ" noProof="0" dirty="0"/>
                        <a:t>Meta-</a:t>
                      </a:r>
                      <a:r>
                        <a:rPr lang="cs-CZ" noProof="0" dirty="0" err="1"/>
                        <a:t>categories</a:t>
                      </a:r>
                      <a:endParaRPr lang="en-GB" noProof="0" dirty="0"/>
                    </a:p>
                  </a:txBody>
                  <a:tcPr anchor="ctr">
                    <a:solidFill>
                      <a:srgbClr val="7800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  <a:r>
                        <a:rPr lang="en-GB" sz="18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(%)</a:t>
                      </a:r>
                      <a:endParaRPr lang="en-GB" noProof="0" dirty="0"/>
                    </a:p>
                  </a:txBody>
                  <a:tcPr anchor="ctr">
                    <a:solidFill>
                      <a:srgbClr val="7800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Descriptions</a:t>
                      </a:r>
                    </a:p>
                  </a:txBody>
                  <a:tcPr anchor="ctr">
                    <a:solidFill>
                      <a:srgbClr val="7800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 err="1"/>
                        <a:t>Illustrative</a:t>
                      </a:r>
                      <a:r>
                        <a:rPr lang="cs-CZ" noProof="0" dirty="0"/>
                        <a:t> </a:t>
                      </a:r>
                      <a:r>
                        <a:rPr lang="en-GB" noProof="0" dirty="0"/>
                        <a:t>Quotes</a:t>
                      </a:r>
                    </a:p>
                  </a:txBody>
                  <a:tcPr anchor="ctr">
                    <a:solidFill>
                      <a:srgbClr val="7800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48242"/>
                  </a:ext>
                </a:extLst>
              </a:tr>
              <a:tr h="1375691">
                <a:tc>
                  <a:txBody>
                    <a:bodyPr/>
                    <a:lstStyle/>
                    <a:p>
                      <a:r>
                        <a:rPr lang="en-GB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Cluster </a:t>
                      </a:r>
                      <a:r>
                        <a:rPr lang="cs-CZ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GB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72000"/>
                      <a:r>
                        <a:rPr lang="cs-CZ" sz="1800" b="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Events</a:t>
                      </a:r>
                      <a:r>
                        <a:rPr lang="cs-CZ" sz="18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related</a:t>
                      </a:r>
                      <a:r>
                        <a:rPr lang="cs-CZ" sz="18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cs-CZ" sz="1800" b="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shifting</a:t>
                      </a:r>
                      <a:r>
                        <a:rPr lang="cs-CZ" sz="18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bullying</a:t>
                      </a:r>
                      <a:r>
                        <a:rPr lang="cs-CZ" sz="18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lang="cs-CZ" sz="18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individual</a:t>
                      </a:r>
                      <a:r>
                        <a:rPr lang="cs-CZ" sz="18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cs-CZ" sz="1800" b="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</a:t>
                      </a:r>
                      <a:r>
                        <a:rPr lang="cs-CZ" sz="18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matter</a:t>
                      </a:r>
                      <a:endParaRPr lang="en-GB" b="1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32 (94 %)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280151"/>
                  </a:ext>
                </a:extLst>
              </a:tr>
              <a:tr h="813902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cs-CZ" noProof="0" dirty="0" err="1"/>
                        <a:t>Findings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easy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targets</a:t>
                      </a:r>
                      <a:endParaRPr lang="cs-CZ" noProof="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noProof="0" dirty="0"/>
                        <a:t>27 (79 %)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noProof="0" dirty="0" err="1"/>
                        <a:t>Identifying</a:t>
                      </a:r>
                      <a:r>
                        <a:rPr lang="cs-CZ" noProof="0" dirty="0"/>
                        <a:t> and </a:t>
                      </a:r>
                      <a:r>
                        <a:rPr lang="cs-CZ" noProof="0" dirty="0" err="1"/>
                        <a:t>targeting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peers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who</a:t>
                      </a:r>
                      <a:r>
                        <a:rPr lang="cs-CZ" noProof="0" dirty="0"/>
                        <a:t> are „</a:t>
                      </a:r>
                      <a:r>
                        <a:rPr lang="cs-CZ" noProof="0" dirty="0" err="1"/>
                        <a:t>disturbingly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different</a:t>
                      </a:r>
                      <a:r>
                        <a:rPr lang="cs-CZ" noProof="0" dirty="0"/>
                        <a:t>“ </a:t>
                      </a:r>
                      <a:r>
                        <a:rPr lang="cs-CZ" noProof="0" dirty="0" err="1"/>
                        <a:t>or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peceived</a:t>
                      </a:r>
                      <a:r>
                        <a:rPr lang="cs-CZ" noProof="0" dirty="0"/>
                        <a:t> as </a:t>
                      </a:r>
                      <a:r>
                        <a:rPr lang="cs-CZ" noProof="0" dirty="0" err="1"/>
                        <a:t>weak</a:t>
                      </a:r>
                      <a:r>
                        <a:rPr lang="cs-CZ" noProof="0" dirty="0"/>
                        <a:t>.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„</a:t>
                      </a:r>
                      <a:r>
                        <a:rPr lang="cs-CZ" noProof="0" dirty="0" err="1"/>
                        <a:t>Kaija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added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that</a:t>
                      </a:r>
                      <a:r>
                        <a:rPr lang="cs-CZ" noProof="0" dirty="0"/>
                        <a:t> a student </a:t>
                      </a:r>
                      <a:r>
                        <a:rPr lang="cs-CZ" noProof="0" dirty="0" err="1"/>
                        <a:t>can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be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excluded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if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they</a:t>
                      </a:r>
                      <a:r>
                        <a:rPr lang="cs-CZ" noProof="0" dirty="0"/>
                        <a:t> are ‚</a:t>
                      </a:r>
                      <a:r>
                        <a:rPr lang="cs-CZ" noProof="0" dirty="0" err="1"/>
                        <a:t>disturbingly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different</a:t>
                      </a:r>
                      <a:r>
                        <a:rPr lang="cs-CZ" noProof="0" dirty="0"/>
                        <a:t>‘.“ </a:t>
                      </a:r>
                      <a:r>
                        <a:rPr lang="cs-CZ" noProof="0" dirty="0" err="1"/>
                        <a:t>Juva</a:t>
                      </a:r>
                      <a:r>
                        <a:rPr lang="cs-CZ" noProof="0" dirty="0"/>
                        <a:t> (2020).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416205"/>
                  </a:ext>
                </a:extLst>
              </a:tr>
              <a:tr h="910134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 startAt="2"/>
                      </a:pPr>
                      <a:r>
                        <a:rPr lang="cs-CZ" noProof="0" dirty="0" err="1"/>
                        <a:t>Constructing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the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narrative</a:t>
                      </a:r>
                      <a:r>
                        <a:rPr lang="cs-CZ" noProof="0" dirty="0"/>
                        <a:t> to </a:t>
                      </a:r>
                      <a:r>
                        <a:rPr lang="cs-CZ" noProof="0" dirty="0" err="1"/>
                        <a:t>convince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others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12 (35 %)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noProof="0" dirty="0" err="1"/>
                        <a:t>Spreading</a:t>
                      </a:r>
                      <a:r>
                        <a:rPr lang="cs-CZ" noProof="0" dirty="0"/>
                        <a:t> (</a:t>
                      </a:r>
                      <a:r>
                        <a:rPr lang="cs-CZ" noProof="0" dirty="0" err="1"/>
                        <a:t>false</a:t>
                      </a:r>
                      <a:r>
                        <a:rPr lang="cs-CZ" noProof="0" dirty="0"/>
                        <a:t>) </a:t>
                      </a:r>
                      <a:r>
                        <a:rPr lang="cs-CZ" noProof="0" dirty="0" err="1"/>
                        <a:t>accusations</a:t>
                      </a:r>
                      <a:r>
                        <a:rPr lang="cs-CZ" noProof="0" dirty="0"/>
                        <a:t> to </a:t>
                      </a:r>
                      <a:r>
                        <a:rPr lang="cs-CZ" noProof="0" dirty="0" err="1"/>
                        <a:t>construct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the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narrative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about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the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victim</a:t>
                      </a:r>
                      <a:r>
                        <a:rPr lang="cs-CZ" noProof="0" dirty="0"/>
                        <a:t>(s) as </a:t>
                      </a:r>
                      <a:r>
                        <a:rPr lang="cs-CZ" noProof="0" dirty="0" err="1"/>
                        <a:t>unfavourable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or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problematic</a:t>
                      </a:r>
                      <a:r>
                        <a:rPr lang="cs-CZ" noProof="0" dirty="0"/>
                        <a:t>.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„‘</a:t>
                      </a:r>
                      <a:r>
                        <a:rPr lang="cs-CZ" noProof="0" dirty="0" err="1"/>
                        <a:t>Well</a:t>
                      </a:r>
                      <a:r>
                        <a:rPr lang="cs-CZ" noProof="0" dirty="0"/>
                        <a:t>, I </a:t>
                      </a:r>
                      <a:r>
                        <a:rPr lang="cs-CZ" noProof="0" dirty="0" err="1"/>
                        <a:t>am</a:t>
                      </a:r>
                      <a:r>
                        <a:rPr lang="cs-CZ" noProof="0" dirty="0"/>
                        <a:t> not </a:t>
                      </a:r>
                      <a:r>
                        <a:rPr lang="cs-CZ" noProof="0" dirty="0" err="1"/>
                        <a:t>sure</a:t>
                      </a:r>
                      <a:r>
                        <a:rPr lang="cs-CZ" noProof="0" dirty="0"/>
                        <a:t>, but </a:t>
                      </a:r>
                      <a:r>
                        <a:rPr lang="cs-CZ" noProof="0" dirty="0" err="1"/>
                        <a:t>they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said</a:t>
                      </a:r>
                      <a:r>
                        <a:rPr lang="cs-CZ" noProof="0" dirty="0"/>
                        <a:t> a lot </a:t>
                      </a:r>
                      <a:r>
                        <a:rPr lang="cs-CZ" noProof="0" dirty="0" err="1"/>
                        <a:t>of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bad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things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about</a:t>
                      </a:r>
                      <a:r>
                        <a:rPr lang="cs-CZ" noProof="0" dirty="0"/>
                        <a:t> her… </a:t>
                      </a:r>
                      <a:r>
                        <a:rPr lang="cs-CZ" noProof="0" dirty="0" err="1"/>
                        <a:t>like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she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was</a:t>
                      </a:r>
                      <a:r>
                        <a:rPr lang="cs-CZ" noProof="0" dirty="0"/>
                        <a:t> ‚</a:t>
                      </a:r>
                      <a:r>
                        <a:rPr lang="cs-CZ" noProof="0" dirty="0" err="1"/>
                        <a:t>selfish</a:t>
                      </a:r>
                      <a:r>
                        <a:rPr lang="cs-CZ" noProof="0" dirty="0"/>
                        <a:t>‘ and </a:t>
                      </a:r>
                      <a:r>
                        <a:rPr lang="cs-CZ" noProof="0" dirty="0" err="1"/>
                        <a:t>never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listened</a:t>
                      </a:r>
                      <a:r>
                        <a:rPr lang="cs-CZ" noProof="0" dirty="0"/>
                        <a:t> to </a:t>
                      </a:r>
                      <a:r>
                        <a:rPr lang="cs-CZ" noProof="0" dirty="0" err="1"/>
                        <a:t>people</a:t>
                      </a:r>
                      <a:r>
                        <a:rPr lang="cs-CZ" noProof="0" dirty="0"/>
                        <a:t>.‘“ </a:t>
                      </a:r>
                      <a:r>
                        <a:rPr lang="cs-CZ" noProof="0" dirty="0" err="1"/>
                        <a:t>Akiba</a:t>
                      </a:r>
                      <a:r>
                        <a:rPr lang="cs-CZ" noProof="0" dirty="0"/>
                        <a:t> (2004).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613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65825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9E7D6-559D-FF17-4C31-3F58E7B4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7">
            <a:extLst>
              <a:ext uri="{FF2B5EF4-FFF2-40B4-BE49-F238E27FC236}">
                <a16:creationId xmlns:a16="http://schemas.microsoft.com/office/drawing/2014/main" id="{44B6511B-26AB-0FDC-451B-9E1CDA9F95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2017046"/>
              </p:ext>
            </p:extLst>
          </p:nvPr>
        </p:nvGraphicFramePr>
        <p:xfrm>
          <a:off x="516000" y="86220"/>
          <a:ext cx="11160000" cy="668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9763">
                  <a:extLst>
                    <a:ext uri="{9D8B030D-6E8A-4147-A177-3AD203B41FA5}">
                      <a16:colId xmlns:a16="http://schemas.microsoft.com/office/drawing/2014/main" val="3131301368"/>
                    </a:ext>
                  </a:extLst>
                </a:gridCol>
                <a:gridCol w="1268014">
                  <a:extLst>
                    <a:ext uri="{9D8B030D-6E8A-4147-A177-3AD203B41FA5}">
                      <a16:colId xmlns:a16="http://schemas.microsoft.com/office/drawing/2014/main" val="2806098403"/>
                    </a:ext>
                  </a:extLst>
                </a:gridCol>
                <a:gridCol w="3220200">
                  <a:extLst>
                    <a:ext uri="{9D8B030D-6E8A-4147-A177-3AD203B41FA5}">
                      <a16:colId xmlns:a16="http://schemas.microsoft.com/office/drawing/2014/main" val="368596870"/>
                    </a:ext>
                  </a:extLst>
                </a:gridCol>
                <a:gridCol w="3672023">
                  <a:extLst>
                    <a:ext uri="{9D8B030D-6E8A-4147-A177-3AD203B41FA5}">
                      <a16:colId xmlns:a16="http://schemas.microsoft.com/office/drawing/2014/main" val="957915460"/>
                    </a:ext>
                  </a:extLst>
                </a:gridCol>
              </a:tblGrid>
              <a:tr h="1325372"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 err="1"/>
                        <a:t>Clusters</a:t>
                      </a:r>
                      <a:r>
                        <a:rPr lang="cs-CZ" noProof="0" dirty="0"/>
                        <a:t> </a:t>
                      </a:r>
                    </a:p>
                    <a:p>
                      <a:pPr algn="ctr"/>
                      <a:r>
                        <a:rPr lang="cs-CZ" noProof="0" dirty="0"/>
                        <a:t>&amp;</a:t>
                      </a:r>
                      <a:br>
                        <a:rPr lang="cs-CZ" noProof="0" dirty="0"/>
                      </a:br>
                      <a:r>
                        <a:rPr lang="cs-CZ" noProof="0" dirty="0"/>
                        <a:t>Meta-</a:t>
                      </a:r>
                      <a:r>
                        <a:rPr lang="cs-CZ" noProof="0" dirty="0" err="1"/>
                        <a:t>categories</a:t>
                      </a:r>
                      <a:endParaRPr lang="en-GB" noProof="0" dirty="0"/>
                    </a:p>
                  </a:txBody>
                  <a:tcPr anchor="ctr">
                    <a:solidFill>
                      <a:srgbClr val="7800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  <a:r>
                        <a:rPr lang="en-GB" sz="18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(%)</a:t>
                      </a:r>
                      <a:endParaRPr lang="en-GB" noProof="0" dirty="0"/>
                    </a:p>
                  </a:txBody>
                  <a:tcPr anchor="ctr">
                    <a:solidFill>
                      <a:srgbClr val="7800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Descriptions</a:t>
                      </a:r>
                    </a:p>
                  </a:txBody>
                  <a:tcPr anchor="ctr">
                    <a:solidFill>
                      <a:srgbClr val="7800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 err="1"/>
                        <a:t>Illustrative</a:t>
                      </a:r>
                      <a:r>
                        <a:rPr lang="cs-CZ" noProof="0" dirty="0"/>
                        <a:t> </a:t>
                      </a:r>
                      <a:r>
                        <a:rPr lang="en-GB" noProof="0" dirty="0"/>
                        <a:t>Quotes</a:t>
                      </a:r>
                    </a:p>
                  </a:txBody>
                  <a:tcPr anchor="ctr">
                    <a:solidFill>
                      <a:srgbClr val="7800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48242"/>
                  </a:ext>
                </a:extLst>
              </a:tr>
              <a:tr h="307017">
                <a:tc>
                  <a:txBody>
                    <a:bodyPr/>
                    <a:lstStyle/>
                    <a:p>
                      <a:r>
                        <a:rPr lang="en-GB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Cluster </a:t>
                      </a:r>
                      <a:r>
                        <a:rPr lang="cs-CZ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GB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72000"/>
                      <a:r>
                        <a:rPr lang="cs-CZ" sz="1800" b="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Events</a:t>
                      </a:r>
                      <a:r>
                        <a:rPr lang="cs-CZ" sz="18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related</a:t>
                      </a:r>
                      <a:r>
                        <a:rPr lang="cs-CZ" sz="18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cs-CZ" sz="1800" b="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shifting</a:t>
                      </a:r>
                      <a:r>
                        <a:rPr lang="cs-CZ" sz="18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bullying</a:t>
                      </a:r>
                      <a:r>
                        <a:rPr lang="cs-CZ" sz="18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lang="cs-CZ" sz="18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individual</a:t>
                      </a:r>
                      <a:r>
                        <a:rPr lang="cs-CZ" sz="18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cs-CZ" sz="1800" b="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</a:t>
                      </a:r>
                      <a:r>
                        <a:rPr lang="cs-CZ" sz="18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matter</a:t>
                      </a:r>
                      <a:endParaRPr lang="en-GB" b="1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noProof="0" dirty="0"/>
                        <a:t>32 (94 %)</a:t>
                      </a:r>
                      <a:endParaRPr lang="en-GB" noProof="0" dirty="0"/>
                    </a:p>
                    <a:p>
                      <a:pPr algn="ctr"/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280151"/>
                  </a:ext>
                </a:extLst>
              </a:tr>
              <a:tr h="1771007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 startAt="3"/>
                      </a:pPr>
                      <a:r>
                        <a:rPr lang="cs-CZ" noProof="0" dirty="0"/>
                        <a:t>All </a:t>
                      </a:r>
                      <a:r>
                        <a:rPr lang="cs-CZ" noProof="0" dirty="0" err="1"/>
                        <a:t>against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the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one</a:t>
                      </a:r>
                      <a:r>
                        <a:rPr lang="cs-CZ" noProof="0" dirty="0"/>
                        <a:t>: </a:t>
                      </a:r>
                      <a:r>
                        <a:rPr lang="cs-CZ" noProof="0" dirty="0" err="1"/>
                        <a:t>larger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groups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of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peers</a:t>
                      </a:r>
                      <a:r>
                        <a:rPr lang="cs-CZ" noProof="0" dirty="0"/>
                        <a:t>, </a:t>
                      </a:r>
                      <a:r>
                        <a:rPr lang="cs-CZ" noProof="0" dirty="0" err="1"/>
                        <a:t>teachers</a:t>
                      </a:r>
                      <a:r>
                        <a:rPr lang="cs-CZ" noProof="0" dirty="0"/>
                        <a:t> and </a:t>
                      </a:r>
                      <a:r>
                        <a:rPr lang="cs-CZ" noProof="0" dirty="0" err="1"/>
                        <a:t>parents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getting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involved</a:t>
                      </a:r>
                      <a:r>
                        <a:rPr lang="cs-CZ" noProof="0" dirty="0"/>
                        <a:t> in </a:t>
                      </a:r>
                      <a:r>
                        <a:rPr lang="cs-CZ" noProof="0" dirty="0" err="1"/>
                        <a:t>bullying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24 (71 %)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noProof="0" dirty="0" err="1"/>
                        <a:t>The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victim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is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ostracised</a:t>
                      </a:r>
                      <a:r>
                        <a:rPr lang="cs-CZ" noProof="0" dirty="0"/>
                        <a:t> as </a:t>
                      </a:r>
                      <a:r>
                        <a:rPr lang="cs-CZ" noProof="0" dirty="0" err="1"/>
                        <a:t>bullies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draw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others</a:t>
                      </a:r>
                      <a:r>
                        <a:rPr lang="cs-CZ" noProof="0" dirty="0"/>
                        <a:t> to </a:t>
                      </a:r>
                      <a:r>
                        <a:rPr lang="cs-CZ" noProof="0" dirty="0" err="1"/>
                        <a:t>their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side</a:t>
                      </a:r>
                      <a:r>
                        <a:rPr lang="cs-CZ" noProof="0" dirty="0"/>
                        <a:t>. </a:t>
                      </a:r>
                      <a:r>
                        <a:rPr lang="cs-CZ" noProof="0" dirty="0" err="1"/>
                        <a:t>Larger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groups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or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the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whole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class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become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involved</a:t>
                      </a:r>
                      <a:r>
                        <a:rPr lang="cs-CZ" noProof="0" dirty="0"/>
                        <a:t>  </a:t>
                      </a:r>
                      <a:r>
                        <a:rPr lang="cs-CZ" noProof="0" dirty="0" err="1"/>
                        <a:t>bullying</a:t>
                      </a:r>
                      <a:r>
                        <a:rPr lang="cs-CZ" noProof="0" dirty="0"/>
                        <a:t>, </a:t>
                      </a:r>
                      <a:r>
                        <a:rPr lang="cs-CZ" noProof="0" dirty="0" err="1"/>
                        <a:t>often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including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school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staff</a:t>
                      </a:r>
                      <a:r>
                        <a:rPr lang="cs-CZ" noProof="0" dirty="0"/>
                        <a:t>. 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„At </a:t>
                      </a:r>
                      <a:r>
                        <a:rPr lang="cs-CZ" noProof="0" dirty="0" err="1"/>
                        <a:t>one</a:t>
                      </a:r>
                      <a:r>
                        <a:rPr lang="cs-CZ" noProof="0" dirty="0"/>
                        <a:t> point, </a:t>
                      </a:r>
                      <a:r>
                        <a:rPr lang="cs-CZ" noProof="0" dirty="0" err="1"/>
                        <a:t>everyone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ridiculed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him</a:t>
                      </a:r>
                      <a:r>
                        <a:rPr lang="cs-CZ" noProof="0" dirty="0"/>
                        <a:t>.“ </a:t>
                      </a:r>
                      <a:r>
                        <a:rPr lang="cs-CZ" noProof="0" dirty="0" err="1"/>
                        <a:t>Juva</a:t>
                      </a:r>
                      <a:r>
                        <a:rPr lang="cs-CZ" noProof="0" dirty="0"/>
                        <a:t> (2020).</a:t>
                      </a:r>
                    </a:p>
                    <a:p>
                      <a:pPr algn="ctr"/>
                      <a:endParaRPr lang="cs-CZ" noProof="0" dirty="0"/>
                    </a:p>
                    <a:p>
                      <a:pPr algn="ctr"/>
                      <a:r>
                        <a:rPr lang="cs-CZ" noProof="0" dirty="0"/>
                        <a:t>„Lars </a:t>
                      </a:r>
                      <a:r>
                        <a:rPr lang="cs-CZ" noProof="0" dirty="0" err="1"/>
                        <a:t>says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that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there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is</a:t>
                      </a:r>
                      <a:r>
                        <a:rPr lang="cs-CZ" noProof="0" dirty="0"/>
                        <a:t> a leader, and </a:t>
                      </a:r>
                      <a:r>
                        <a:rPr lang="cs-CZ" noProof="0" dirty="0" err="1"/>
                        <a:t>then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there</a:t>
                      </a:r>
                      <a:r>
                        <a:rPr lang="cs-CZ" noProof="0" dirty="0"/>
                        <a:t> are ‚</a:t>
                      </a:r>
                      <a:r>
                        <a:rPr lang="cs-CZ" noProof="0" dirty="0" err="1"/>
                        <a:t>henchmen</a:t>
                      </a:r>
                      <a:r>
                        <a:rPr lang="cs-CZ" noProof="0" dirty="0"/>
                        <a:t>‘.“ </a:t>
                      </a:r>
                      <a:r>
                        <a:rPr lang="cs-CZ" noProof="0" dirty="0" err="1"/>
                        <a:t>Beilmann</a:t>
                      </a:r>
                      <a:r>
                        <a:rPr lang="cs-CZ" noProof="0" dirty="0"/>
                        <a:t> (2016).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205668"/>
                  </a:ext>
                </a:extLst>
              </a:tr>
              <a:tr h="1211741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 startAt="4"/>
                      </a:pPr>
                      <a:r>
                        <a:rPr lang="cs-CZ" noProof="0" dirty="0" err="1"/>
                        <a:t>Change</a:t>
                      </a:r>
                      <a:r>
                        <a:rPr lang="cs-CZ" noProof="0" dirty="0"/>
                        <a:t> in </a:t>
                      </a:r>
                      <a:r>
                        <a:rPr lang="cs-CZ" noProof="0" dirty="0" err="1"/>
                        <a:t>groups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or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group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composition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noProof="0" dirty="0"/>
                        <a:t>13 (38 %)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noProof="0" dirty="0" err="1"/>
                        <a:t>Bullying</a:t>
                      </a:r>
                      <a:r>
                        <a:rPr lang="cs-CZ" noProof="0" dirty="0"/>
                        <a:t> de-</a:t>
                      </a:r>
                      <a:r>
                        <a:rPr lang="cs-CZ" noProof="0" dirty="0" err="1"/>
                        <a:t>escalates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after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changing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class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or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friendship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group</a:t>
                      </a:r>
                      <a:r>
                        <a:rPr lang="cs-CZ" noProof="0" dirty="0"/>
                        <a:t>.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„Ruby </a:t>
                      </a:r>
                      <a:r>
                        <a:rPr lang="cs-CZ" noProof="0" dirty="0" err="1"/>
                        <a:t>similarly</a:t>
                      </a:r>
                      <a:r>
                        <a:rPr lang="cs-CZ" noProof="0" dirty="0"/>
                        <a:t> ‚made a </a:t>
                      </a:r>
                      <a:r>
                        <a:rPr lang="cs-CZ" noProof="0" dirty="0" err="1"/>
                        <a:t>new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group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of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friends</a:t>
                      </a:r>
                      <a:r>
                        <a:rPr lang="cs-CZ" noProof="0" dirty="0"/>
                        <a:t>‘, </a:t>
                      </a:r>
                      <a:r>
                        <a:rPr lang="cs-CZ" noProof="0" dirty="0" err="1"/>
                        <a:t>removing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herself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from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the</a:t>
                      </a:r>
                      <a:r>
                        <a:rPr lang="cs-CZ" noProof="0" dirty="0"/>
                        <a:t> negative </a:t>
                      </a:r>
                      <a:r>
                        <a:rPr lang="cs-CZ" noProof="0" dirty="0" err="1"/>
                        <a:t>group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dynamic</a:t>
                      </a:r>
                      <a:r>
                        <a:rPr lang="cs-CZ" noProof="0" dirty="0"/>
                        <a:t>.“ Nelson et al. (2019).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416205"/>
                  </a:ext>
                </a:extLst>
              </a:tr>
              <a:tr h="92776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 startAt="5"/>
                      </a:pPr>
                      <a:r>
                        <a:rPr lang="cs-CZ" noProof="0" dirty="0" err="1"/>
                        <a:t>Having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allies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18 (53 %)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noProof="0" dirty="0" err="1"/>
                        <a:t>Peers</a:t>
                      </a:r>
                      <a:r>
                        <a:rPr lang="cs-CZ" noProof="0" dirty="0"/>
                        <a:t>/</a:t>
                      </a:r>
                      <a:r>
                        <a:rPr lang="cs-CZ" noProof="0" dirty="0" err="1"/>
                        <a:t>adults</a:t>
                      </a:r>
                      <a:r>
                        <a:rPr lang="cs-CZ" noProof="0" dirty="0"/>
                        <a:t> are </a:t>
                      </a:r>
                      <a:r>
                        <a:rPr lang="cs-CZ" noProof="0" dirty="0" err="1"/>
                        <a:t>willing</a:t>
                      </a:r>
                      <a:r>
                        <a:rPr lang="cs-CZ" noProof="0" dirty="0"/>
                        <a:t> to </a:t>
                      </a:r>
                      <a:r>
                        <a:rPr lang="cs-CZ" noProof="0" dirty="0" err="1"/>
                        <a:t>defend</a:t>
                      </a:r>
                      <a:r>
                        <a:rPr lang="cs-CZ" noProof="0" dirty="0"/>
                        <a:t>, support, </a:t>
                      </a:r>
                      <a:r>
                        <a:rPr lang="cs-CZ" noProof="0" dirty="0" err="1"/>
                        <a:t>or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at</a:t>
                      </a:r>
                      <a:r>
                        <a:rPr lang="cs-CZ" noProof="0" dirty="0"/>
                        <a:t> least </a:t>
                      </a:r>
                      <a:r>
                        <a:rPr lang="cs-CZ" noProof="0" dirty="0" err="1"/>
                        <a:t>acknowledge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the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victim</a:t>
                      </a:r>
                      <a:r>
                        <a:rPr lang="cs-CZ" noProof="0" dirty="0"/>
                        <a:t>.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„…so my </a:t>
                      </a:r>
                      <a:r>
                        <a:rPr lang="cs-CZ" noProof="0" dirty="0" err="1"/>
                        <a:t>friends</a:t>
                      </a:r>
                      <a:r>
                        <a:rPr lang="cs-CZ" noProof="0" dirty="0"/>
                        <a:t> just </a:t>
                      </a:r>
                      <a:r>
                        <a:rPr lang="cs-CZ" noProof="0" dirty="0" err="1"/>
                        <a:t>went</a:t>
                      </a:r>
                      <a:r>
                        <a:rPr lang="cs-CZ" noProof="0" dirty="0"/>
                        <a:t> to </a:t>
                      </a:r>
                      <a:r>
                        <a:rPr lang="cs-CZ" noProof="0" dirty="0" err="1"/>
                        <a:t>them</a:t>
                      </a:r>
                      <a:r>
                        <a:rPr lang="cs-CZ" noProof="0" dirty="0"/>
                        <a:t> and </a:t>
                      </a:r>
                      <a:r>
                        <a:rPr lang="cs-CZ" noProof="0" dirty="0" err="1"/>
                        <a:t>like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talked</a:t>
                      </a:r>
                      <a:r>
                        <a:rPr lang="cs-CZ" noProof="0" dirty="0"/>
                        <a:t> to </a:t>
                      </a:r>
                      <a:r>
                        <a:rPr lang="cs-CZ" noProof="0" dirty="0" err="1"/>
                        <a:t>them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like</a:t>
                      </a:r>
                      <a:r>
                        <a:rPr lang="cs-CZ" noProof="0" dirty="0"/>
                        <a:t> ‚</a:t>
                      </a:r>
                      <a:r>
                        <a:rPr lang="cs-CZ" noProof="0" dirty="0" err="1"/>
                        <a:t>hey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that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is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really</a:t>
                      </a:r>
                      <a:r>
                        <a:rPr lang="cs-CZ" noProof="0" dirty="0"/>
                        <a:t> not cool‘.“ </a:t>
                      </a:r>
                      <a:r>
                        <a:rPr lang="cs-CZ" noProof="0" dirty="0" err="1"/>
                        <a:t>Kiperman</a:t>
                      </a:r>
                      <a:r>
                        <a:rPr lang="cs-CZ" noProof="0" dirty="0"/>
                        <a:t> et al. (2022).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613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88221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A8C1B-442F-3AF7-2806-F9CAC6754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7">
            <a:extLst>
              <a:ext uri="{FF2B5EF4-FFF2-40B4-BE49-F238E27FC236}">
                <a16:creationId xmlns:a16="http://schemas.microsoft.com/office/drawing/2014/main" id="{FC3A6541-96AE-838B-6F23-9186E57797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6971887"/>
              </p:ext>
            </p:extLst>
          </p:nvPr>
        </p:nvGraphicFramePr>
        <p:xfrm>
          <a:off x="516000" y="351096"/>
          <a:ext cx="11160000" cy="6237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9763">
                  <a:extLst>
                    <a:ext uri="{9D8B030D-6E8A-4147-A177-3AD203B41FA5}">
                      <a16:colId xmlns:a16="http://schemas.microsoft.com/office/drawing/2014/main" val="3131301368"/>
                    </a:ext>
                  </a:extLst>
                </a:gridCol>
                <a:gridCol w="1268014">
                  <a:extLst>
                    <a:ext uri="{9D8B030D-6E8A-4147-A177-3AD203B41FA5}">
                      <a16:colId xmlns:a16="http://schemas.microsoft.com/office/drawing/2014/main" val="2806098403"/>
                    </a:ext>
                  </a:extLst>
                </a:gridCol>
                <a:gridCol w="3220200">
                  <a:extLst>
                    <a:ext uri="{9D8B030D-6E8A-4147-A177-3AD203B41FA5}">
                      <a16:colId xmlns:a16="http://schemas.microsoft.com/office/drawing/2014/main" val="368596870"/>
                    </a:ext>
                  </a:extLst>
                </a:gridCol>
                <a:gridCol w="3672023">
                  <a:extLst>
                    <a:ext uri="{9D8B030D-6E8A-4147-A177-3AD203B41FA5}">
                      <a16:colId xmlns:a16="http://schemas.microsoft.com/office/drawing/2014/main" val="957915460"/>
                    </a:ext>
                  </a:extLst>
                </a:gridCol>
              </a:tblGrid>
              <a:tr h="1300192"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 err="1"/>
                        <a:t>Clusters</a:t>
                      </a:r>
                      <a:r>
                        <a:rPr lang="cs-CZ" noProof="0" dirty="0"/>
                        <a:t> </a:t>
                      </a:r>
                    </a:p>
                    <a:p>
                      <a:pPr algn="ctr"/>
                      <a:r>
                        <a:rPr lang="cs-CZ" noProof="0" dirty="0"/>
                        <a:t>&amp;</a:t>
                      </a:r>
                      <a:br>
                        <a:rPr lang="cs-CZ" noProof="0" dirty="0"/>
                      </a:br>
                      <a:r>
                        <a:rPr lang="cs-CZ" noProof="0" dirty="0"/>
                        <a:t>Meta-</a:t>
                      </a:r>
                      <a:r>
                        <a:rPr lang="cs-CZ" noProof="0" dirty="0" err="1"/>
                        <a:t>categories</a:t>
                      </a:r>
                      <a:endParaRPr lang="en-GB" noProof="0" dirty="0"/>
                    </a:p>
                  </a:txBody>
                  <a:tcPr anchor="ctr">
                    <a:solidFill>
                      <a:srgbClr val="7800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  <a:r>
                        <a:rPr lang="en-GB" sz="18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(%)</a:t>
                      </a:r>
                      <a:endParaRPr lang="en-GB" noProof="0" dirty="0"/>
                    </a:p>
                  </a:txBody>
                  <a:tcPr anchor="ctr">
                    <a:solidFill>
                      <a:srgbClr val="7800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Descriptions</a:t>
                      </a:r>
                    </a:p>
                  </a:txBody>
                  <a:tcPr anchor="ctr">
                    <a:solidFill>
                      <a:srgbClr val="7800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 err="1"/>
                        <a:t>Illustrative</a:t>
                      </a:r>
                      <a:r>
                        <a:rPr lang="cs-CZ" noProof="0" dirty="0"/>
                        <a:t> </a:t>
                      </a:r>
                      <a:r>
                        <a:rPr lang="en-GB" noProof="0" dirty="0"/>
                        <a:t>Quotes</a:t>
                      </a:r>
                    </a:p>
                  </a:txBody>
                  <a:tcPr anchor="ctr">
                    <a:solidFill>
                      <a:srgbClr val="7800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48242"/>
                  </a:ext>
                </a:extLst>
              </a:tr>
              <a:tr h="1375691">
                <a:tc>
                  <a:txBody>
                    <a:bodyPr/>
                    <a:lstStyle/>
                    <a:p>
                      <a:r>
                        <a:rPr lang="en-GB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Cluster </a:t>
                      </a:r>
                      <a:r>
                        <a:rPr lang="cs-CZ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GB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72000"/>
                      <a:r>
                        <a:rPr lang="cs-CZ" sz="1800" b="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Events</a:t>
                      </a:r>
                      <a:r>
                        <a:rPr lang="cs-CZ" sz="18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related</a:t>
                      </a:r>
                      <a:r>
                        <a:rPr lang="cs-CZ" sz="18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cs-CZ" sz="1800" b="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expectations</a:t>
                      </a:r>
                      <a:r>
                        <a:rPr lang="cs-CZ" sz="18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cs-CZ" sz="18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cs-CZ" sz="1800" b="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consequences</a:t>
                      </a:r>
                      <a:r>
                        <a:rPr lang="cs-CZ" sz="18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cs-CZ" sz="18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victims</a:t>
                      </a:r>
                      <a:r>
                        <a:rPr lang="cs-CZ" sz="18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1800" b="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bullies</a:t>
                      </a:r>
                      <a:r>
                        <a:rPr lang="cs-CZ" sz="18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and </a:t>
                      </a:r>
                      <a:r>
                        <a:rPr lang="cs-CZ" sz="1800" b="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bystanders</a:t>
                      </a:r>
                      <a:endParaRPr lang="en-GB" b="1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27 (79 %)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280151"/>
                  </a:ext>
                </a:extLst>
              </a:tr>
              <a:tr h="813902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cs-CZ" noProof="0" dirty="0" err="1"/>
                        <a:t>Imposing</a:t>
                      </a:r>
                      <a:r>
                        <a:rPr lang="cs-CZ" noProof="0" dirty="0"/>
                        <a:t> hard-to-meet </a:t>
                      </a:r>
                      <a:r>
                        <a:rPr lang="cs-CZ" noProof="0" dirty="0" err="1"/>
                        <a:t>expectations</a:t>
                      </a:r>
                      <a:r>
                        <a:rPr lang="cs-CZ" noProof="0" dirty="0"/>
                        <a:t> on </a:t>
                      </a:r>
                      <a:r>
                        <a:rPr lang="cs-CZ" noProof="0" dirty="0" err="1"/>
                        <a:t>victim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reactions</a:t>
                      </a:r>
                      <a:endParaRPr lang="cs-CZ" noProof="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noProof="0" dirty="0"/>
                        <a:t>20 (59 %)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noProof="0" dirty="0" err="1"/>
                        <a:t>Victims</a:t>
                      </a:r>
                      <a:r>
                        <a:rPr lang="cs-CZ" noProof="0" dirty="0"/>
                        <a:t> are </a:t>
                      </a:r>
                      <a:r>
                        <a:rPr lang="cs-CZ" noProof="0" dirty="0" err="1"/>
                        <a:t>expected</a:t>
                      </a:r>
                      <a:r>
                        <a:rPr lang="cs-CZ" noProof="0" dirty="0"/>
                        <a:t> to </a:t>
                      </a:r>
                      <a:r>
                        <a:rPr lang="cs-CZ" noProof="0" dirty="0" err="1"/>
                        <a:t>react</a:t>
                      </a:r>
                      <a:r>
                        <a:rPr lang="cs-CZ" noProof="0" dirty="0"/>
                        <a:t> in non-</a:t>
                      </a:r>
                      <a:r>
                        <a:rPr lang="cs-CZ" noProof="0" dirty="0" err="1"/>
                        <a:t>aggresive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ways</a:t>
                      </a:r>
                      <a:r>
                        <a:rPr lang="cs-CZ" noProof="0" dirty="0"/>
                        <a:t>, </a:t>
                      </a:r>
                      <a:r>
                        <a:rPr lang="cs-CZ" noProof="0" dirty="0" err="1"/>
                        <a:t>even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though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it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is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often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ineffective</a:t>
                      </a:r>
                      <a:r>
                        <a:rPr lang="cs-CZ" noProof="0" dirty="0"/>
                        <a:t>. </a:t>
                      </a:r>
                      <a:r>
                        <a:rPr lang="cs-CZ" noProof="0" dirty="0" err="1"/>
                        <a:t>If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they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react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aggressively</a:t>
                      </a:r>
                      <a:r>
                        <a:rPr lang="cs-CZ" noProof="0" dirty="0"/>
                        <a:t>, </a:t>
                      </a:r>
                      <a:r>
                        <a:rPr lang="cs-CZ" noProof="0" dirty="0" err="1"/>
                        <a:t>they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might</a:t>
                      </a:r>
                      <a:r>
                        <a:rPr lang="cs-CZ" noProof="0" dirty="0"/>
                        <a:t> lose </a:t>
                      </a:r>
                      <a:r>
                        <a:rPr lang="cs-CZ" noProof="0" dirty="0" err="1"/>
                        <a:t>victim</a:t>
                      </a:r>
                      <a:r>
                        <a:rPr lang="cs-CZ" noProof="0" dirty="0"/>
                        <a:t> status.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„But Alex </a:t>
                      </a:r>
                      <a:r>
                        <a:rPr lang="cs-CZ" noProof="0" dirty="0" err="1"/>
                        <a:t>was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one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of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the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children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who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was</a:t>
                      </a:r>
                      <a:r>
                        <a:rPr lang="cs-CZ" noProof="0" dirty="0"/>
                        <a:t> not </a:t>
                      </a:r>
                      <a:r>
                        <a:rPr lang="cs-CZ" noProof="0" dirty="0" err="1"/>
                        <a:t>recognised</a:t>
                      </a:r>
                      <a:r>
                        <a:rPr lang="cs-CZ" noProof="0" dirty="0"/>
                        <a:t> as a </a:t>
                      </a:r>
                      <a:r>
                        <a:rPr lang="cs-CZ" noProof="0" dirty="0" err="1"/>
                        <a:t>victim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of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exclusion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because</a:t>
                      </a:r>
                      <a:r>
                        <a:rPr lang="cs-CZ" noProof="0" dirty="0"/>
                        <a:t>, </a:t>
                      </a:r>
                      <a:r>
                        <a:rPr lang="cs-CZ" noProof="0" dirty="0" err="1"/>
                        <a:t>amongst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other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things</a:t>
                      </a:r>
                      <a:r>
                        <a:rPr lang="cs-CZ" noProof="0" dirty="0"/>
                        <a:t>, he </a:t>
                      </a:r>
                      <a:r>
                        <a:rPr lang="cs-CZ" noProof="0" dirty="0" err="1"/>
                        <a:t>reacted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with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anger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when</a:t>
                      </a:r>
                      <a:r>
                        <a:rPr lang="cs-CZ" noProof="0" dirty="0"/>
                        <a:t> he </a:t>
                      </a:r>
                      <a:r>
                        <a:rPr lang="cs-CZ" noProof="0" dirty="0" err="1"/>
                        <a:t>felt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humiliated</a:t>
                      </a:r>
                      <a:r>
                        <a:rPr lang="cs-CZ" noProof="0" dirty="0"/>
                        <a:t>.“ </a:t>
                      </a:r>
                      <a:r>
                        <a:rPr lang="cs-CZ" noProof="0" dirty="0" err="1"/>
                        <a:t>Søndergaard</a:t>
                      </a:r>
                      <a:r>
                        <a:rPr lang="cs-CZ" noProof="0" dirty="0"/>
                        <a:t> (2011).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416205"/>
                  </a:ext>
                </a:extLst>
              </a:tr>
              <a:tr h="910134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 startAt="2"/>
                      </a:pPr>
                      <a:r>
                        <a:rPr lang="cs-CZ" noProof="0" dirty="0"/>
                        <a:t>(Bully-)</a:t>
                      </a:r>
                      <a:r>
                        <a:rPr lang="cs-CZ" noProof="0" dirty="0" err="1"/>
                        <a:t>victims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retaliate</a:t>
                      </a:r>
                      <a:r>
                        <a:rPr lang="cs-CZ" noProof="0" dirty="0"/>
                        <a:t>/</a:t>
                      </a:r>
                      <a:r>
                        <a:rPr lang="cs-CZ" noProof="0" dirty="0" err="1"/>
                        <a:t>punish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while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instilling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fear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16 (47 %)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noProof="0" dirty="0"/>
                        <a:t>(Bully-)</a:t>
                      </a:r>
                      <a:r>
                        <a:rPr lang="cs-CZ" noProof="0" dirty="0" err="1"/>
                        <a:t>victims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retaliate</a:t>
                      </a:r>
                      <a:r>
                        <a:rPr lang="cs-CZ" noProof="0" dirty="0"/>
                        <a:t> and </a:t>
                      </a:r>
                      <a:r>
                        <a:rPr lang="cs-CZ" noProof="0" dirty="0" err="1"/>
                        <a:t>punish</a:t>
                      </a:r>
                      <a:r>
                        <a:rPr lang="cs-CZ" noProof="0" dirty="0"/>
                        <a:t> resistence. </a:t>
                      </a:r>
                      <a:r>
                        <a:rPr lang="cs-CZ" noProof="0" dirty="0" err="1"/>
                        <a:t>Eventually</a:t>
                      </a:r>
                      <a:r>
                        <a:rPr lang="cs-CZ" noProof="0" dirty="0"/>
                        <a:t>, </a:t>
                      </a:r>
                      <a:r>
                        <a:rPr lang="cs-CZ" noProof="0" dirty="0" err="1"/>
                        <a:t>others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fear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their</a:t>
                      </a:r>
                      <a:r>
                        <a:rPr lang="cs-CZ" noProof="0" dirty="0"/>
                        <a:t>  </a:t>
                      </a:r>
                      <a:r>
                        <a:rPr lang="cs-CZ" noProof="0" dirty="0" err="1"/>
                        <a:t>retaliation</a:t>
                      </a:r>
                      <a:r>
                        <a:rPr lang="cs-CZ" noProof="0" dirty="0"/>
                        <a:t>. 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„…‘but he </a:t>
                      </a:r>
                      <a:r>
                        <a:rPr lang="cs-CZ" noProof="0" dirty="0" err="1"/>
                        <a:t>doesn‘t</a:t>
                      </a:r>
                      <a:r>
                        <a:rPr lang="cs-CZ" noProof="0" dirty="0"/>
                        <a:t> dare to hit </a:t>
                      </a:r>
                      <a:r>
                        <a:rPr lang="cs-CZ" noProof="0" dirty="0" err="1"/>
                        <a:t>back</a:t>
                      </a:r>
                      <a:r>
                        <a:rPr lang="cs-CZ" noProof="0" dirty="0"/>
                        <a:t>. </a:t>
                      </a:r>
                      <a:r>
                        <a:rPr lang="cs-CZ" noProof="0" dirty="0" err="1"/>
                        <a:t>If</a:t>
                      </a:r>
                      <a:r>
                        <a:rPr lang="cs-CZ" noProof="0" dirty="0"/>
                        <a:t> he hit </a:t>
                      </a:r>
                      <a:r>
                        <a:rPr lang="cs-CZ" noProof="0" dirty="0" err="1"/>
                        <a:t>someone</a:t>
                      </a:r>
                      <a:r>
                        <a:rPr lang="cs-CZ" noProof="0" dirty="0"/>
                        <a:t>, </a:t>
                      </a:r>
                      <a:r>
                        <a:rPr lang="cs-CZ" noProof="0" dirty="0" err="1"/>
                        <a:t>they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would</a:t>
                      </a:r>
                      <a:r>
                        <a:rPr lang="cs-CZ" noProof="0" dirty="0"/>
                        <a:t> hit </a:t>
                      </a:r>
                      <a:r>
                        <a:rPr lang="cs-CZ" noProof="0" dirty="0" err="1"/>
                        <a:t>back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at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once</a:t>
                      </a:r>
                      <a:r>
                        <a:rPr lang="cs-CZ" noProof="0" dirty="0"/>
                        <a:t>‘.“ </a:t>
                      </a:r>
                      <a:r>
                        <a:rPr lang="cs-CZ" noProof="0" dirty="0" err="1"/>
                        <a:t>Horton</a:t>
                      </a:r>
                      <a:r>
                        <a:rPr lang="cs-CZ" noProof="0" dirty="0"/>
                        <a:t> (2018).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613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7755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6C4AB-92E2-D2D6-3A2C-D9B713749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7">
            <a:extLst>
              <a:ext uri="{FF2B5EF4-FFF2-40B4-BE49-F238E27FC236}">
                <a16:creationId xmlns:a16="http://schemas.microsoft.com/office/drawing/2014/main" id="{5144F7C7-DF9E-101F-B54D-F27B682AB9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0288254"/>
              </p:ext>
            </p:extLst>
          </p:nvPr>
        </p:nvGraphicFramePr>
        <p:xfrm>
          <a:off x="516000" y="0"/>
          <a:ext cx="11160000" cy="6786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9763">
                  <a:extLst>
                    <a:ext uri="{9D8B030D-6E8A-4147-A177-3AD203B41FA5}">
                      <a16:colId xmlns:a16="http://schemas.microsoft.com/office/drawing/2014/main" val="3131301368"/>
                    </a:ext>
                  </a:extLst>
                </a:gridCol>
                <a:gridCol w="1268014">
                  <a:extLst>
                    <a:ext uri="{9D8B030D-6E8A-4147-A177-3AD203B41FA5}">
                      <a16:colId xmlns:a16="http://schemas.microsoft.com/office/drawing/2014/main" val="2806098403"/>
                    </a:ext>
                  </a:extLst>
                </a:gridCol>
                <a:gridCol w="3220200">
                  <a:extLst>
                    <a:ext uri="{9D8B030D-6E8A-4147-A177-3AD203B41FA5}">
                      <a16:colId xmlns:a16="http://schemas.microsoft.com/office/drawing/2014/main" val="368596870"/>
                    </a:ext>
                  </a:extLst>
                </a:gridCol>
                <a:gridCol w="3672023">
                  <a:extLst>
                    <a:ext uri="{9D8B030D-6E8A-4147-A177-3AD203B41FA5}">
                      <a16:colId xmlns:a16="http://schemas.microsoft.com/office/drawing/2014/main" val="957915460"/>
                    </a:ext>
                  </a:extLst>
                </a:gridCol>
              </a:tblGrid>
              <a:tr h="1300192"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 err="1"/>
                        <a:t>Clusters</a:t>
                      </a:r>
                      <a:r>
                        <a:rPr lang="cs-CZ" noProof="0" dirty="0"/>
                        <a:t> </a:t>
                      </a:r>
                    </a:p>
                    <a:p>
                      <a:pPr algn="ctr"/>
                      <a:r>
                        <a:rPr lang="cs-CZ" noProof="0" dirty="0"/>
                        <a:t>&amp;</a:t>
                      </a:r>
                      <a:br>
                        <a:rPr lang="cs-CZ" noProof="0" dirty="0"/>
                      </a:br>
                      <a:r>
                        <a:rPr lang="cs-CZ" noProof="0" dirty="0"/>
                        <a:t>Meta-</a:t>
                      </a:r>
                      <a:r>
                        <a:rPr lang="cs-CZ" noProof="0" dirty="0" err="1"/>
                        <a:t>categories</a:t>
                      </a:r>
                      <a:endParaRPr lang="en-GB" noProof="0" dirty="0"/>
                    </a:p>
                  </a:txBody>
                  <a:tcPr anchor="ctr">
                    <a:solidFill>
                      <a:srgbClr val="7800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  <a:r>
                        <a:rPr lang="en-GB" sz="18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(%)</a:t>
                      </a:r>
                      <a:endParaRPr lang="en-GB" noProof="0" dirty="0"/>
                    </a:p>
                  </a:txBody>
                  <a:tcPr anchor="ctr">
                    <a:solidFill>
                      <a:srgbClr val="7800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Descriptions</a:t>
                      </a:r>
                    </a:p>
                  </a:txBody>
                  <a:tcPr anchor="ctr">
                    <a:solidFill>
                      <a:srgbClr val="7800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 err="1"/>
                        <a:t>Illustrative</a:t>
                      </a:r>
                      <a:r>
                        <a:rPr lang="cs-CZ" noProof="0" dirty="0"/>
                        <a:t> </a:t>
                      </a:r>
                      <a:r>
                        <a:rPr lang="en-GB" noProof="0" dirty="0"/>
                        <a:t>Quotes</a:t>
                      </a:r>
                    </a:p>
                  </a:txBody>
                  <a:tcPr anchor="ctr">
                    <a:solidFill>
                      <a:srgbClr val="7800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48242"/>
                  </a:ext>
                </a:extLst>
              </a:tr>
              <a:tr h="1375691">
                <a:tc>
                  <a:txBody>
                    <a:bodyPr/>
                    <a:lstStyle/>
                    <a:p>
                      <a:r>
                        <a:rPr lang="en-GB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Cluster </a:t>
                      </a:r>
                      <a:r>
                        <a:rPr lang="cs-CZ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GB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72000"/>
                      <a:r>
                        <a:rPr lang="cs-CZ" sz="1800" b="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Events</a:t>
                      </a:r>
                      <a:r>
                        <a:rPr lang="cs-CZ" sz="18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related</a:t>
                      </a:r>
                      <a:r>
                        <a:rPr lang="cs-CZ" sz="18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cs-CZ" sz="1800" b="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expectations</a:t>
                      </a:r>
                      <a:r>
                        <a:rPr lang="cs-CZ" sz="18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cs-CZ" sz="18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cs-CZ" sz="1800" b="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consequences</a:t>
                      </a:r>
                      <a:r>
                        <a:rPr lang="cs-CZ" sz="18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cs-CZ" sz="18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victims</a:t>
                      </a:r>
                      <a:r>
                        <a:rPr lang="cs-CZ" sz="18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1800" b="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bullies</a:t>
                      </a:r>
                      <a:r>
                        <a:rPr lang="cs-CZ" sz="18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and </a:t>
                      </a:r>
                      <a:r>
                        <a:rPr lang="cs-CZ" sz="1800" b="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bystanders</a:t>
                      </a:r>
                      <a:endParaRPr lang="en-GB" b="1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27 (79 %)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280151"/>
                  </a:ext>
                </a:extLst>
              </a:tr>
              <a:tr h="813902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 startAt="3"/>
                      </a:pPr>
                      <a:r>
                        <a:rPr lang="cs-CZ" noProof="0" dirty="0" err="1"/>
                        <a:t>Shifting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responsibility</a:t>
                      </a:r>
                      <a:r>
                        <a:rPr lang="cs-CZ" noProof="0" dirty="0"/>
                        <a:t>, </a:t>
                      </a:r>
                      <a:r>
                        <a:rPr lang="cs-CZ" noProof="0" dirty="0" err="1"/>
                        <a:t>blame</a:t>
                      </a:r>
                      <a:r>
                        <a:rPr lang="cs-CZ" noProof="0" dirty="0"/>
                        <a:t>, and </a:t>
                      </a:r>
                      <a:r>
                        <a:rPr lang="cs-CZ" noProof="0" dirty="0" err="1"/>
                        <a:t>repercussions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24 (71 %)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noProof="0" dirty="0" err="1"/>
                        <a:t>Victims</a:t>
                      </a:r>
                      <a:r>
                        <a:rPr lang="cs-CZ" noProof="0" dirty="0"/>
                        <a:t> are </a:t>
                      </a:r>
                      <a:r>
                        <a:rPr lang="cs-CZ" noProof="0" dirty="0" err="1"/>
                        <a:t>often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blamed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while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bullies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evade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responsibility</a:t>
                      </a:r>
                      <a:r>
                        <a:rPr lang="cs-CZ" noProof="0" dirty="0"/>
                        <a:t> and </a:t>
                      </a:r>
                      <a:r>
                        <a:rPr lang="cs-CZ" noProof="0" dirty="0" err="1"/>
                        <a:t>punishment</a:t>
                      </a:r>
                      <a:r>
                        <a:rPr lang="cs-CZ" noProof="0" dirty="0"/>
                        <a:t>.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„‘</a:t>
                      </a:r>
                      <a:r>
                        <a:rPr lang="cs-CZ" noProof="0" dirty="0" err="1"/>
                        <a:t>You‘re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being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too</a:t>
                      </a:r>
                      <a:r>
                        <a:rPr lang="cs-CZ" noProof="0" dirty="0"/>
                        <a:t> sensitive‘.“ </a:t>
                      </a:r>
                      <a:r>
                        <a:rPr lang="cs-CZ" noProof="0" dirty="0" err="1"/>
                        <a:t>Grothaus</a:t>
                      </a:r>
                      <a:r>
                        <a:rPr lang="cs-CZ" noProof="0" dirty="0"/>
                        <a:t> (2024).</a:t>
                      </a:r>
                    </a:p>
                    <a:p>
                      <a:pPr algn="ctr"/>
                      <a:endParaRPr lang="cs-CZ" noProof="0" dirty="0"/>
                    </a:p>
                    <a:p>
                      <a:pPr algn="ctr"/>
                      <a:r>
                        <a:rPr lang="cs-CZ" noProof="0" dirty="0"/>
                        <a:t>„</a:t>
                      </a:r>
                      <a:r>
                        <a:rPr lang="cs-CZ" noProof="0" dirty="0" err="1"/>
                        <a:t>The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form</a:t>
                      </a:r>
                      <a:r>
                        <a:rPr lang="cs-CZ" noProof="0" dirty="0"/>
                        <a:t> master </a:t>
                      </a:r>
                      <a:r>
                        <a:rPr lang="cs-CZ" noProof="0" dirty="0" err="1"/>
                        <a:t>talked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once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with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the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bullies</a:t>
                      </a:r>
                      <a:r>
                        <a:rPr lang="cs-CZ" noProof="0" dirty="0"/>
                        <a:t>, but </a:t>
                      </a:r>
                      <a:r>
                        <a:rPr lang="cs-CZ" noProof="0" dirty="0" err="1"/>
                        <a:t>eventually</a:t>
                      </a:r>
                      <a:r>
                        <a:rPr lang="cs-CZ" noProof="0" dirty="0"/>
                        <a:t> no </a:t>
                      </a:r>
                      <a:r>
                        <a:rPr lang="cs-CZ" noProof="0" dirty="0" err="1"/>
                        <a:t>measures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were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taken</a:t>
                      </a:r>
                      <a:r>
                        <a:rPr lang="cs-CZ" noProof="0" dirty="0"/>
                        <a:t>.“ </a:t>
                      </a:r>
                      <a:r>
                        <a:rPr lang="cs-CZ" noProof="0" dirty="0" err="1"/>
                        <a:t>Beilmann</a:t>
                      </a:r>
                      <a:r>
                        <a:rPr lang="cs-CZ" noProof="0" dirty="0"/>
                        <a:t> (2016).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32575"/>
                  </a:ext>
                </a:extLst>
              </a:tr>
              <a:tr h="813902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 startAt="4"/>
                      </a:pPr>
                      <a:r>
                        <a:rPr lang="cs-CZ" noProof="0" dirty="0" err="1"/>
                        <a:t>Victims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succeeding</a:t>
                      </a:r>
                      <a:r>
                        <a:rPr lang="cs-CZ" noProof="0" dirty="0"/>
                        <a:t> in </a:t>
                      </a:r>
                      <a:r>
                        <a:rPr lang="cs-CZ" noProof="0" dirty="0" err="1"/>
                        <a:t>standing</a:t>
                      </a:r>
                      <a:r>
                        <a:rPr lang="cs-CZ" noProof="0" dirty="0"/>
                        <a:t> up </a:t>
                      </a:r>
                      <a:r>
                        <a:rPr lang="cs-CZ" noProof="0" dirty="0" err="1"/>
                        <a:t>for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themselves</a:t>
                      </a:r>
                      <a:r>
                        <a:rPr lang="cs-CZ" noProof="0" dirty="0"/>
                        <a:t> and </a:t>
                      </a:r>
                      <a:r>
                        <a:rPr lang="cs-CZ" noProof="0" dirty="0" err="1"/>
                        <a:t>setting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boundaries</a:t>
                      </a:r>
                      <a:endParaRPr lang="cs-CZ" noProof="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noProof="0" dirty="0"/>
                        <a:t>11 (32 %)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noProof="0" dirty="0" err="1"/>
                        <a:t>Victims</a:t>
                      </a:r>
                      <a:r>
                        <a:rPr lang="cs-CZ" noProof="0" dirty="0"/>
                        <a:t> stop </a:t>
                      </a:r>
                      <a:r>
                        <a:rPr lang="cs-CZ" noProof="0" dirty="0" err="1"/>
                        <a:t>bullying</a:t>
                      </a:r>
                      <a:r>
                        <a:rPr lang="cs-CZ" noProof="0" dirty="0"/>
                        <a:t> by </a:t>
                      </a:r>
                      <a:r>
                        <a:rPr lang="cs-CZ" noProof="0" dirty="0" err="1"/>
                        <a:t>confronting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the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bully</a:t>
                      </a:r>
                      <a:r>
                        <a:rPr lang="cs-CZ" noProof="0" dirty="0"/>
                        <a:t>. </a:t>
                      </a:r>
                      <a:r>
                        <a:rPr lang="cs-CZ" noProof="0" dirty="0" err="1"/>
                        <a:t>Requires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at</a:t>
                      </a:r>
                      <a:r>
                        <a:rPr lang="cs-CZ" noProof="0" dirty="0"/>
                        <a:t> least </a:t>
                      </a:r>
                      <a:r>
                        <a:rPr lang="cs-CZ" noProof="0" dirty="0" err="1"/>
                        <a:t>moderate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social</a:t>
                      </a:r>
                      <a:r>
                        <a:rPr lang="cs-CZ" noProof="0" dirty="0"/>
                        <a:t> status </a:t>
                      </a:r>
                      <a:r>
                        <a:rPr lang="cs-CZ" noProof="0" dirty="0" err="1"/>
                        <a:t>of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the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victim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or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low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social</a:t>
                      </a:r>
                      <a:r>
                        <a:rPr lang="cs-CZ" noProof="0" dirty="0"/>
                        <a:t> status </a:t>
                      </a:r>
                      <a:r>
                        <a:rPr lang="cs-CZ" noProof="0" dirty="0" err="1"/>
                        <a:t>of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the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bully</a:t>
                      </a:r>
                      <a:r>
                        <a:rPr lang="cs-CZ" noProof="0" dirty="0"/>
                        <a:t>.</a:t>
                      </a:r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noProof="0" dirty="0"/>
                        <a:t>„‘</a:t>
                      </a:r>
                      <a:r>
                        <a:rPr lang="cs-CZ" noProof="0" dirty="0" err="1"/>
                        <a:t>Paige</a:t>
                      </a:r>
                      <a:r>
                        <a:rPr lang="cs-CZ" noProof="0" dirty="0"/>
                        <a:t>, </a:t>
                      </a:r>
                      <a:r>
                        <a:rPr lang="cs-CZ" noProof="0" dirty="0" err="1"/>
                        <a:t>we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can‘t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be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friends</a:t>
                      </a:r>
                      <a:r>
                        <a:rPr lang="cs-CZ" noProof="0" dirty="0"/>
                        <a:t> any more. I </a:t>
                      </a:r>
                      <a:r>
                        <a:rPr lang="cs-CZ" noProof="0" dirty="0" err="1"/>
                        <a:t>can‘t</a:t>
                      </a:r>
                      <a:r>
                        <a:rPr lang="cs-CZ" noProof="0" dirty="0"/>
                        <a:t> trust </a:t>
                      </a:r>
                      <a:r>
                        <a:rPr lang="cs-CZ" noProof="0" dirty="0" err="1"/>
                        <a:t>you</a:t>
                      </a:r>
                      <a:r>
                        <a:rPr lang="cs-CZ" noProof="0" dirty="0"/>
                        <a:t>. </a:t>
                      </a:r>
                      <a:r>
                        <a:rPr lang="cs-CZ" noProof="0" dirty="0" err="1"/>
                        <a:t>You</a:t>
                      </a:r>
                      <a:r>
                        <a:rPr lang="cs-CZ" noProof="0" dirty="0"/>
                        <a:t> </a:t>
                      </a:r>
                      <a:r>
                        <a:rPr lang="cs-CZ" noProof="0" dirty="0" err="1"/>
                        <a:t>tell</a:t>
                      </a:r>
                      <a:r>
                        <a:rPr lang="cs-CZ" noProof="0" dirty="0"/>
                        <a:t> my </a:t>
                      </a:r>
                      <a:r>
                        <a:rPr lang="cs-CZ" noProof="0" dirty="0" err="1"/>
                        <a:t>secrets</a:t>
                      </a:r>
                      <a:r>
                        <a:rPr lang="cs-CZ" noProof="0" dirty="0"/>
                        <a:t>.‘“ </a:t>
                      </a:r>
                      <a:r>
                        <a:rPr lang="cs-CZ" noProof="0" dirty="0" err="1"/>
                        <a:t>Adamshick</a:t>
                      </a:r>
                      <a:r>
                        <a:rPr lang="cs-CZ" noProof="0" dirty="0"/>
                        <a:t> (2010).</a:t>
                      </a:r>
                    </a:p>
                    <a:p>
                      <a:pPr algn="ctr"/>
                      <a:endParaRPr lang="en-GB" noProof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416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9850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B3EDA-1676-6463-D849-53D857626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168F2-8AB8-2CF6-B3AD-788025F810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C89BC8-0895-4BBD-FC51-27A11059EC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D20326-8739-CD26-4287-D48C2C40FCF0}"/>
              </a:ext>
            </a:extLst>
          </p:cNvPr>
          <p:cNvSpPr txBox="1"/>
          <p:nvPr/>
        </p:nvSpPr>
        <p:spPr>
          <a:xfrm>
            <a:off x="908050" y="2235200"/>
            <a:ext cx="53784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dirty="0" err="1">
                <a:solidFill>
                  <a:schemeClr val="bg1"/>
                </a:solidFill>
                <a:latin typeface="Abadi" panose="020B0604020104020204" pitchFamily="34" charset="0"/>
              </a:rPr>
              <a:t>Title</a:t>
            </a:r>
            <a:r>
              <a:rPr lang="lt-LT" sz="40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lt-LT" sz="4000" dirty="0" err="1">
                <a:solidFill>
                  <a:schemeClr val="bg1"/>
                </a:solidFill>
                <a:latin typeface="Abadi" panose="020B0604020104020204" pitchFamily="34" charset="0"/>
              </a:rPr>
              <a:t>title</a:t>
            </a:r>
            <a:r>
              <a:rPr lang="lt-LT" sz="40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lt-LT" sz="4000" dirty="0" err="1">
                <a:solidFill>
                  <a:schemeClr val="bg1"/>
                </a:solidFill>
                <a:latin typeface="Abadi" panose="020B0604020104020204" pitchFamily="34" charset="0"/>
              </a:rPr>
              <a:t>title</a:t>
            </a:r>
            <a:r>
              <a:rPr lang="lt-LT" sz="40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lt-LT" sz="4000" dirty="0" err="1">
                <a:solidFill>
                  <a:schemeClr val="bg1"/>
                </a:solidFill>
                <a:latin typeface="Abadi" panose="020B0604020104020204" pitchFamily="34" charset="0"/>
              </a:rPr>
              <a:t>title</a:t>
            </a:r>
            <a:r>
              <a:rPr lang="lt-LT" sz="40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lt-LT" sz="4000" dirty="0" err="1">
                <a:solidFill>
                  <a:schemeClr val="bg1"/>
                </a:solidFill>
                <a:latin typeface="Abadi" panose="020B0604020104020204" pitchFamily="34" charset="0"/>
              </a:rPr>
              <a:t>title</a:t>
            </a:r>
            <a:r>
              <a:rPr lang="lt-LT" sz="40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lt-LT" sz="4000" dirty="0" err="1">
                <a:solidFill>
                  <a:schemeClr val="bg1"/>
                </a:solidFill>
                <a:latin typeface="Abadi" panose="020B0604020104020204" pitchFamily="34" charset="0"/>
              </a:rPr>
              <a:t>title</a:t>
            </a:r>
            <a:r>
              <a:rPr lang="lt-LT" sz="40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lt-LT" sz="4000" dirty="0" err="1">
                <a:solidFill>
                  <a:schemeClr val="bg1"/>
                </a:solidFill>
                <a:latin typeface="Abadi" panose="020B0604020104020204" pitchFamily="34" charset="0"/>
              </a:rPr>
              <a:t>title</a:t>
            </a:r>
            <a:r>
              <a:rPr lang="lt-LT" sz="40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lt-LT" sz="4000" dirty="0" err="1">
                <a:solidFill>
                  <a:schemeClr val="bg1"/>
                </a:solidFill>
                <a:latin typeface="Abadi" panose="020B0604020104020204" pitchFamily="34" charset="0"/>
              </a:rPr>
              <a:t>title</a:t>
            </a:r>
            <a:r>
              <a:rPr lang="lt-LT" sz="4000" dirty="0">
                <a:solidFill>
                  <a:schemeClr val="bg1"/>
                </a:solidFill>
                <a:latin typeface="Abadi" panose="020B0604020104020204" pitchFamily="34" charset="0"/>
              </a:rPr>
              <a:t>  </a:t>
            </a:r>
            <a:endParaRPr lang="en-GB" sz="40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F8D3F9-1BF0-CA5B-C925-751AABFB4AFB}"/>
              </a:ext>
            </a:extLst>
          </p:cNvPr>
          <p:cNvSpPr txBox="1"/>
          <p:nvPr/>
        </p:nvSpPr>
        <p:spPr>
          <a:xfrm>
            <a:off x="908050" y="3994150"/>
            <a:ext cx="5378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 err="1">
                <a:solidFill>
                  <a:srgbClr val="E64164"/>
                </a:solidFill>
                <a:latin typeface="Abadi" panose="020B0604020104020204" pitchFamily="34" charset="0"/>
              </a:rPr>
              <a:t>Full</a:t>
            </a:r>
            <a:r>
              <a:rPr lang="lt-LT" sz="2800" dirty="0">
                <a:solidFill>
                  <a:srgbClr val="E64164"/>
                </a:solidFill>
                <a:latin typeface="Abadi" panose="020B0604020104020204" pitchFamily="34" charset="0"/>
              </a:rPr>
              <a:t> name, </a:t>
            </a:r>
            <a:r>
              <a:rPr lang="lt-LT" sz="2800" dirty="0" err="1">
                <a:solidFill>
                  <a:srgbClr val="E64164"/>
                </a:solidFill>
                <a:latin typeface="Abadi" panose="020B0604020104020204" pitchFamily="34" charset="0"/>
              </a:rPr>
              <a:t>affiliation</a:t>
            </a:r>
            <a:endParaRPr lang="en-GB" sz="2800" dirty="0">
              <a:solidFill>
                <a:srgbClr val="E64164"/>
              </a:solidFill>
              <a:latin typeface="Abadi" panose="020B06040201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4881A2-E172-AE10-94D3-7BEF360C9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34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E0EAD-26F5-A374-8394-C8ECFBD1A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979284-040F-B494-4E35-8234F948B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9859"/>
          </a:xfrm>
        </p:spPr>
        <p:txBody>
          <a:bodyPr>
            <a:noAutofit/>
          </a:bodyPr>
          <a:lstStyle/>
          <a:p>
            <a:pPr algn="ctr"/>
            <a:r>
              <a:rPr lang="en-GB" sz="3600" b="1" noProof="0" dirty="0">
                <a:solidFill>
                  <a:srgbClr val="78003F"/>
                </a:solidFill>
              </a:rPr>
              <a:t>Questions we (typically) </a:t>
            </a:r>
            <a:r>
              <a:rPr lang="cs-CZ" sz="3600" b="1" noProof="0" dirty="0">
                <a:solidFill>
                  <a:srgbClr val="78003F"/>
                </a:solidFill>
              </a:rPr>
              <a:t>do not </a:t>
            </a:r>
            <a:r>
              <a:rPr lang="cs-CZ" sz="3600" b="1" noProof="0" dirty="0" err="1">
                <a:solidFill>
                  <a:srgbClr val="78003F"/>
                </a:solidFill>
              </a:rPr>
              <a:t>ask</a:t>
            </a:r>
            <a:r>
              <a:rPr lang="en-GB" sz="3600" b="1" noProof="0" dirty="0">
                <a:solidFill>
                  <a:srgbClr val="78003F"/>
                </a:solidFill>
              </a:rPr>
              <a:t>:</a:t>
            </a:r>
            <a:endParaRPr lang="en-GB" sz="3600" noProof="0" dirty="0">
              <a:solidFill>
                <a:srgbClr val="78003F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87CC6ED-398E-7238-CD59-5E1CD0554BAE}"/>
              </a:ext>
            </a:extLst>
          </p:cNvPr>
          <p:cNvSpPr txBox="1"/>
          <p:nvPr/>
        </p:nvSpPr>
        <p:spPr>
          <a:xfrm>
            <a:off x="353291" y="6317673"/>
            <a:ext cx="11378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/>
              <a:t>See, e.g., Søndergaard (201</a:t>
            </a:r>
            <a:r>
              <a:rPr lang="cs-CZ" noProof="0" dirty="0"/>
              <a:t>4</a:t>
            </a:r>
            <a:r>
              <a:rPr lang="en-GB" noProof="0" dirty="0"/>
              <a:t>), for a similar discussion</a:t>
            </a:r>
            <a:r>
              <a:rPr lang="cs-CZ" noProof="0" dirty="0"/>
              <a:t>.</a:t>
            </a:r>
            <a:endParaRPr lang="en-GB" noProof="0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D8AA02E8-33C9-79CE-A1F7-36D23DB356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8126" y="1911566"/>
            <a:ext cx="5360954" cy="38201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noProof="0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en-GB" noProof="0" dirty="0"/>
              <a:t>How has bullying </a:t>
            </a:r>
            <a:r>
              <a:rPr lang="en-GB" b="1" noProof="0" dirty="0"/>
              <a:t>progressed</a:t>
            </a:r>
            <a:r>
              <a:rPr lang="en-GB" noProof="0" dirty="0"/>
              <a:t> from its onset through escalation or maintenance to de-escalation?</a:t>
            </a:r>
          </a:p>
          <a:p>
            <a:pPr marL="0" indent="0" algn="ctr">
              <a:buNone/>
            </a:pPr>
            <a:endParaRPr lang="en-GB" noProof="0" dirty="0"/>
          </a:p>
          <a:p>
            <a:pPr marL="0" indent="0" algn="ctr">
              <a:buNone/>
            </a:pPr>
            <a:endParaRPr lang="en-GB" noProof="0" dirty="0"/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1BA25DC9-2B80-7732-582D-16E802A10258}"/>
              </a:ext>
            </a:extLst>
          </p:cNvPr>
          <p:cNvGrpSpPr/>
          <p:nvPr/>
        </p:nvGrpSpPr>
        <p:grpSpPr>
          <a:xfrm>
            <a:off x="659781" y="1994775"/>
            <a:ext cx="4521946" cy="3589051"/>
            <a:chOff x="313049" y="2205974"/>
            <a:chExt cx="4521946" cy="3589051"/>
          </a:xfrm>
        </p:grpSpPr>
        <p:grpSp>
          <p:nvGrpSpPr>
            <p:cNvPr id="15" name="Skupina 14">
              <a:extLst>
                <a:ext uri="{FF2B5EF4-FFF2-40B4-BE49-F238E27FC236}">
                  <a16:creationId xmlns:a16="http://schemas.microsoft.com/office/drawing/2014/main" id="{9AAE997E-14B6-1FAB-6178-B1FA12F52CC9}"/>
                </a:ext>
              </a:extLst>
            </p:cNvPr>
            <p:cNvGrpSpPr/>
            <p:nvPr/>
          </p:nvGrpSpPr>
          <p:grpSpPr>
            <a:xfrm>
              <a:off x="828254" y="4198257"/>
              <a:ext cx="3609908" cy="1596768"/>
              <a:chOff x="384957" y="4326843"/>
              <a:chExt cx="3609908" cy="1596768"/>
            </a:xfrm>
          </p:grpSpPr>
          <p:grpSp>
            <p:nvGrpSpPr>
              <p:cNvPr id="47" name="Zástupný obsah 4" descr="Muž obrys">
                <a:extLst>
                  <a:ext uri="{FF2B5EF4-FFF2-40B4-BE49-F238E27FC236}">
                    <a16:creationId xmlns:a16="http://schemas.microsoft.com/office/drawing/2014/main" id="{74DF917D-015F-9255-89DA-41D0FCFDC665}"/>
                  </a:ext>
                </a:extLst>
              </p:cNvPr>
              <p:cNvGrpSpPr/>
              <p:nvPr/>
            </p:nvGrpSpPr>
            <p:grpSpPr>
              <a:xfrm>
                <a:off x="384957" y="4339182"/>
                <a:ext cx="668922" cy="1584429"/>
                <a:chOff x="384957" y="4339182"/>
                <a:chExt cx="668922" cy="1584429"/>
              </a:xfrm>
              <a:solidFill>
                <a:srgbClr val="FF0000"/>
              </a:solidFill>
            </p:grpSpPr>
            <p:sp>
              <p:nvSpPr>
                <p:cNvPr id="66" name="Volný tvar: obrazec 65">
                  <a:extLst>
                    <a:ext uri="{FF2B5EF4-FFF2-40B4-BE49-F238E27FC236}">
                      <a16:creationId xmlns:a16="http://schemas.microsoft.com/office/drawing/2014/main" id="{FF1FD6BB-C32B-438E-F211-FBF3462C13CD}"/>
                    </a:ext>
                  </a:extLst>
                </p:cNvPr>
                <p:cNvSpPr/>
                <p:nvPr/>
              </p:nvSpPr>
              <p:spPr>
                <a:xfrm>
                  <a:off x="543402" y="4884930"/>
                  <a:ext cx="352095" cy="1038681"/>
                </a:xfrm>
                <a:custGeom>
                  <a:avLst/>
                  <a:gdLst>
                    <a:gd name="connsiteX0" fmla="*/ 330635 w 352095"/>
                    <a:gd name="connsiteY0" fmla="*/ 0 h 1038681"/>
                    <a:gd name="connsiteX1" fmla="*/ 330635 w 352095"/>
                    <a:gd name="connsiteY1" fmla="*/ 0 h 1038681"/>
                    <a:gd name="connsiteX2" fmla="*/ 313030 w 352095"/>
                    <a:gd name="connsiteY2" fmla="*/ 17605 h 1038681"/>
                    <a:gd name="connsiteX3" fmla="*/ 316886 w 352095"/>
                    <a:gd name="connsiteY3" fmla="*/ 1003472 h 1038681"/>
                    <a:gd name="connsiteX4" fmla="*/ 193652 w 352095"/>
                    <a:gd name="connsiteY4" fmla="*/ 1003472 h 1038681"/>
                    <a:gd name="connsiteX5" fmla="*/ 193652 w 352095"/>
                    <a:gd name="connsiteY5" fmla="*/ 404910 h 1038681"/>
                    <a:gd name="connsiteX6" fmla="*/ 158443 w 352095"/>
                    <a:gd name="connsiteY6" fmla="*/ 404910 h 1038681"/>
                    <a:gd name="connsiteX7" fmla="*/ 158443 w 352095"/>
                    <a:gd name="connsiteY7" fmla="*/ 1003472 h 1038681"/>
                    <a:gd name="connsiteX8" fmla="*/ 35210 w 352095"/>
                    <a:gd name="connsiteY8" fmla="*/ 1003472 h 1038681"/>
                    <a:gd name="connsiteX9" fmla="*/ 35210 w 352095"/>
                    <a:gd name="connsiteY9" fmla="*/ 17605 h 1038681"/>
                    <a:gd name="connsiteX10" fmla="*/ 17605 w 352095"/>
                    <a:gd name="connsiteY10" fmla="*/ 0 h 1038681"/>
                    <a:gd name="connsiteX11" fmla="*/ 0 w 352095"/>
                    <a:gd name="connsiteY11" fmla="*/ 17605 h 1038681"/>
                    <a:gd name="connsiteX12" fmla="*/ 0 w 352095"/>
                    <a:gd name="connsiteY12" fmla="*/ 1038682 h 1038681"/>
                    <a:gd name="connsiteX13" fmla="*/ 352095 w 352095"/>
                    <a:gd name="connsiteY13" fmla="*/ 1038682 h 1038681"/>
                    <a:gd name="connsiteX14" fmla="*/ 348170 w 352095"/>
                    <a:gd name="connsiteY14" fmla="*/ 17605 h 1038681"/>
                    <a:gd name="connsiteX15" fmla="*/ 330635 w 352095"/>
                    <a:gd name="connsiteY15" fmla="*/ 0 h 1038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52095" h="1038681">
                      <a:moveTo>
                        <a:pt x="330635" y="0"/>
                      </a:moveTo>
                      <a:lnTo>
                        <a:pt x="330635" y="0"/>
                      </a:lnTo>
                      <a:cubicBezTo>
                        <a:pt x="320912" y="0"/>
                        <a:pt x="313030" y="7882"/>
                        <a:pt x="313030" y="17605"/>
                      </a:cubicBezTo>
                      <a:lnTo>
                        <a:pt x="316886" y="1003472"/>
                      </a:lnTo>
                      <a:lnTo>
                        <a:pt x="193652" y="1003472"/>
                      </a:lnTo>
                      <a:lnTo>
                        <a:pt x="193652" y="404910"/>
                      </a:lnTo>
                      <a:lnTo>
                        <a:pt x="158443" y="404910"/>
                      </a:lnTo>
                      <a:lnTo>
                        <a:pt x="158443" y="1003472"/>
                      </a:lnTo>
                      <a:lnTo>
                        <a:pt x="35210" y="1003472"/>
                      </a:lnTo>
                      <a:lnTo>
                        <a:pt x="35210" y="17605"/>
                      </a:lnTo>
                      <a:cubicBezTo>
                        <a:pt x="35210" y="7882"/>
                        <a:pt x="27328" y="0"/>
                        <a:pt x="17605" y="0"/>
                      </a:cubicBezTo>
                      <a:cubicBezTo>
                        <a:pt x="7882" y="0"/>
                        <a:pt x="0" y="7882"/>
                        <a:pt x="0" y="17605"/>
                      </a:cubicBezTo>
                      <a:lnTo>
                        <a:pt x="0" y="1038682"/>
                      </a:lnTo>
                      <a:lnTo>
                        <a:pt x="352095" y="1038682"/>
                      </a:lnTo>
                      <a:lnTo>
                        <a:pt x="348170" y="17605"/>
                      </a:lnTo>
                      <a:cubicBezTo>
                        <a:pt x="348170" y="7910"/>
                        <a:pt x="340330" y="39"/>
                        <a:pt x="330635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75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cs-CZ"/>
                </a:p>
              </p:txBody>
            </p:sp>
            <p:sp>
              <p:nvSpPr>
                <p:cNvPr id="67" name="Volný tvar: obrazec 66">
                  <a:extLst>
                    <a:ext uri="{FF2B5EF4-FFF2-40B4-BE49-F238E27FC236}">
                      <a16:creationId xmlns:a16="http://schemas.microsoft.com/office/drawing/2014/main" id="{F84FC112-E512-4ADE-6648-22E5FC2C3674}"/>
                    </a:ext>
                  </a:extLst>
                </p:cNvPr>
                <p:cNvSpPr/>
                <p:nvPr/>
              </p:nvSpPr>
              <p:spPr>
                <a:xfrm>
                  <a:off x="578611" y="4339182"/>
                  <a:ext cx="281676" cy="281676"/>
                </a:xfrm>
                <a:custGeom>
                  <a:avLst/>
                  <a:gdLst>
                    <a:gd name="connsiteX0" fmla="*/ 140838 w 281676"/>
                    <a:gd name="connsiteY0" fmla="*/ 281676 h 281676"/>
                    <a:gd name="connsiteX1" fmla="*/ 281676 w 281676"/>
                    <a:gd name="connsiteY1" fmla="*/ 140838 h 281676"/>
                    <a:gd name="connsiteX2" fmla="*/ 140838 w 281676"/>
                    <a:gd name="connsiteY2" fmla="*/ 0 h 281676"/>
                    <a:gd name="connsiteX3" fmla="*/ 0 w 281676"/>
                    <a:gd name="connsiteY3" fmla="*/ 140838 h 281676"/>
                    <a:gd name="connsiteX4" fmla="*/ 140838 w 281676"/>
                    <a:gd name="connsiteY4" fmla="*/ 281676 h 281676"/>
                    <a:gd name="connsiteX5" fmla="*/ 140838 w 281676"/>
                    <a:gd name="connsiteY5" fmla="*/ 35210 h 281676"/>
                    <a:gd name="connsiteX6" fmla="*/ 246467 w 281676"/>
                    <a:gd name="connsiteY6" fmla="*/ 140838 h 281676"/>
                    <a:gd name="connsiteX7" fmla="*/ 140838 w 281676"/>
                    <a:gd name="connsiteY7" fmla="*/ 246467 h 281676"/>
                    <a:gd name="connsiteX8" fmla="*/ 35210 w 281676"/>
                    <a:gd name="connsiteY8" fmla="*/ 140838 h 281676"/>
                    <a:gd name="connsiteX9" fmla="*/ 140838 w 281676"/>
                    <a:gd name="connsiteY9" fmla="*/ 35210 h 281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1676" h="281676">
                      <a:moveTo>
                        <a:pt x="140838" y="281676"/>
                      </a:moveTo>
                      <a:cubicBezTo>
                        <a:pt x="218621" y="281676"/>
                        <a:pt x="281676" y="218621"/>
                        <a:pt x="281676" y="140838"/>
                      </a:cubicBezTo>
                      <a:cubicBezTo>
                        <a:pt x="281676" y="63055"/>
                        <a:pt x="218621" y="0"/>
                        <a:pt x="140838" y="0"/>
                      </a:cubicBezTo>
                      <a:cubicBezTo>
                        <a:pt x="63055" y="0"/>
                        <a:pt x="0" y="63055"/>
                        <a:pt x="0" y="140838"/>
                      </a:cubicBezTo>
                      <a:cubicBezTo>
                        <a:pt x="88" y="218584"/>
                        <a:pt x="63092" y="281588"/>
                        <a:pt x="140838" y="281676"/>
                      </a:cubicBezTo>
                      <a:close/>
                      <a:moveTo>
                        <a:pt x="140838" y="35210"/>
                      </a:moveTo>
                      <a:cubicBezTo>
                        <a:pt x="199175" y="35210"/>
                        <a:pt x="246467" y="82501"/>
                        <a:pt x="246467" y="140838"/>
                      </a:cubicBezTo>
                      <a:cubicBezTo>
                        <a:pt x="246467" y="199175"/>
                        <a:pt x="199175" y="246467"/>
                        <a:pt x="140838" y="246467"/>
                      </a:cubicBezTo>
                      <a:cubicBezTo>
                        <a:pt x="82501" y="246467"/>
                        <a:pt x="35210" y="199175"/>
                        <a:pt x="35210" y="140838"/>
                      </a:cubicBezTo>
                      <a:cubicBezTo>
                        <a:pt x="35268" y="82525"/>
                        <a:pt x="82526" y="35268"/>
                        <a:pt x="140838" y="3521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75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cs-CZ"/>
                </a:p>
              </p:txBody>
            </p:sp>
            <p:sp>
              <p:nvSpPr>
                <p:cNvPr id="68" name="Volný tvar: obrazec 67">
                  <a:extLst>
                    <a:ext uri="{FF2B5EF4-FFF2-40B4-BE49-F238E27FC236}">
                      <a16:creationId xmlns:a16="http://schemas.microsoft.com/office/drawing/2014/main" id="{3B963687-A22E-ECD2-57A1-6F3A3FFABACE}"/>
                    </a:ext>
                  </a:extLst>
                </p:cNvPr>
                <p:cNvSpPr/>
                <p:nvPr/>
              </p:nvSpPr>
              <p:spPr>
                <a:xfrm>
                  <a:off x="384957" y="4656066"/>
                  <a:ext cx="668922" cy="651378"/>
                </a:xfrm>
                <a:custGeom>
                  <a:avLst/>
                  <a:gdLst>
                    <a:gd name="connsiteX0" fmla="*/ 668227 w 668922"/>
                    <a:gd name="connsiteY0" fmla="*/ 558848 h 651378"/>
                    <a:gd name="connsiteX1" fmla="*/ 612895 w 668922"/>
                    <a:gd name="connsiteY1" fmla="*/ 166561 h 651378"/>
                    <a:gd name="connsiteX2" fmla="*/ 601135 w 668922"/>
                    <a:gd name="connsiteY2" fmla="*/ 128640 h 651378"/>
                    <a:gd name="connsiteX3" fmla="*/ 587333 w 668922"/>
                    <a:gd name="connsiteY3" fmla="*/ 108606 h 651378"/>
                    <a:gd name="connsiteX4" fmla="*/ 446758 w 668922"/>
                    <a:gd name="connsiteY4" fmla="*/ 18487 h 651378"/>
                    <a:gd name="connsiteX5" fmla="*/ 336253 w 668922"/>
                    <a:gd name="connsiteY5" fmla="*/ 2 h 651378"/>
                    <a:gd name="connsiteX6" fmla="*/ 332627 w 668922"/>
                    <a:gd name="connsiteY6" fmla="*/ 2 h 651378"/>
                    <a:gd name="connsiteX7" fmla="*/ 222438 w 668922"/>
                    <a:gd name="connsiteY7" fmla="*/ 18399 h 651378"/>
                    <a:gd name="connsiteX8" fmla="*/ 80984 w 668922"/>
                    <a:gd name="connsiteY8" fmla="*/ 109380 h 651378"/>
                    <a:gd name="connsiteX9" fmla="*/ 67869 w 668922"/>
                    <a:gd name="connsiteY9" fmla="*/ 128640 h 651378"/>
                    <a:gd name="connsiteX10" fmla="*/ 56109 w 668922"/>
                    <a:gd name="connsiteY10" fmla="*/ 166578 h 651378"/>
                    <a:gd name="connsiteX11" fmla="*/ 671 w 668922"/>
                    <a:gd name="connsiteY11" fmla="*/ 559658 h 651378"/>
                    <a:gd name="connsiteX12" fmla="*/ 45792 w 668922"/>
                    <a:gd name="connsiteY12" fmla="*/ 649970 h 651378"/>
                    <a:gd name="connsiteX13" fmla="*/ 52676 w 668922"/>
                    <a:gd name="connsiteY13" fmla="*/ 651378 h 651378"/>
                    <a:gd name="connsiteX14" fmla="*/ 70282 w 668922"/>
                    <a:gd name="connsiteY14" fmla="*/ 633775 h 651378"/>
                    <a:gd name="connsiteX15" fmla="*/ 59577 w 668922"/>
                    <a:gd name="connsiteY15" fmla="*/ 617577 h 651378"/>
                    <a:gd name="connsiteX16" fmla="*/ 35634 w 668922"/>
                    <a:gd name="connsiteY16" fmla="*/ 563759 h 651378"/>
                    <a:gd name="connsiteX17" fmla="*/ 90948 w 668922"/>
                    <a:gd name="connsiteY17" fmla="*/ 171508 h 651378"/>
                    <a:gd name="connsiteX18" fmla="*/ 98730 w 668922"/>
                    <a:gd name="connsiteY18" fmla="*/ 145558 h 651378"/>
                    <a:gd name="connsiteX19" fmla="*/ 107339 w 668922"/>
                    <a:gd name="connsiteY19" fmla="*/ 132689 h 651378"/>
                    <a:gd name="connsiteX20" fmla="*/ 233882 w 668922"/>
                    <a:gd name="connsiteY20" fmla="*/ 51707 h 651378"/>
                    <a:gd name="connsiteX21" fmla="*/ 330849 w 668922"/>
                    <a:gd name="connsiteY21" fmla="*/ 35211 h 651378"/>
                    <a:gd name="connsiteX22" fmla="*/ 332609 w 668922"/>
                    <a:gd name="connsiteY22" fmla="*/ 35211 h 651378"/>
                    <a:gd name="connsiteX23" fmla="*/ 334493 w 668922"/>
                    <a:gd name="connsiteY23" fmla="*/ 34824 h 651378"/>
                    <a:gd name="connsiteX24" fmla="*/ 336394 w 668922"/>
                    <a:gd name="connsiteY24" fmla="*/ 35211 h 651378"/>
                    <a:gd name="connsiteX25" fmla="*/ 336500 w 668922"/>
                    <a:gd name="connsiteY25" fmla="*/ 35211 h 651378"/>
                    <a:gd name="connsiteX26" fmla="*/ 435368 w 668922"/>
                    <a:gd name="connsiteY26" fmla="*/ 51813 h 651378"/>
                    <a:gd name="connsiteX27" fmla="*/ 560978 w 668922"/>
                    <a:gd name="connsiteY27" fmla="*/ 131914 h 651378"/>
                    <a:gd name="connsiteX28" fmla="*/ 570256 w 668922"/>
                    <a:gd name="connsiteY28" fmla="*/ 145558 h 651378"/>
                    <a:gd name="connsiteX29" fmla="*/ 578037 w 668922"/>
                    <a:gd name="connsiteY29" fmla="*/ 171490 h 651378"/>
                    <a:gd name="connsiteX30" fmla="*/ 633263 w 668922"/>
                    <a:gd name="connsiteY30" fmla="*/ 562950 h 651378"/>
                    <a:gd name="connsiteX31" fmla="*/ 609409 w 668922"/>
                    <a:gd name="connsiteY31" fmla="*/ 617524 h 651378"/>
                    <a:gd name="connsiteX32" fmla="*/ 599932 w 668922"/>
                    <a:gd name="connsiteY32" fmla="*/ 640548 h 651378"/>
                    <a:gd name="connsiteX33" fmla="*/ 616310 w 668922"/>
                    <a:gd name="connsiteY33" fmla="*/ 651378 h 651378"/>
                    <a:gd name="connsiteX34" fmla="*/ 623194 w 668922"/>
                    <a:gd name="connsiteY34" fmla="*/ 649970 h 651378"/>
                    <a:gd name="connsiteX35" fmla="*/ 668227 w 668922"/>
                    <a:gd name="connsiteY35" fmla="*/ 558848 h 651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668922" h="651378">
                      <a:moveTo>
                        <a:pt x="668227" y="558848"/>
                      </a:moveTo>
                      <a:lnTo>
                        <a:pt x="612895" y="166561"/>
                      </a:lnTo>
                      <a:cubicBezTo>
                        <a:pt x="611314" y="153311"/>
                        <a:pt x="607328" y="140460"/>
                        <a:pt x="601135" y="128640"/>
                      </a:cubicBezTo>
                      <a:cubicBezTo>
                        <a:pt x="597221" y="121514"/>
                        <a:pt x="592598" y="114801"/>
                        <a:pt x="587333" y="108606"/>
                      </a:cubicBezTo>
                      <a:cubicBezTo>
                        <a:pt x="548653" y="67398"/>
                        <a:pt x="500351" y="36433"/>
                        <a:pt x="446758" y="18487"/>
                      </a:cubicBezTo>
                      <a:cubicBezTo>
                        <a:pt x="411227" y="6144"/>
                        <a:pt x="373866" y="-105"/>
                        <a:pt x="336253" y="2"/>
                      </a:cubicBezTo>
                      <a:cubicBezTo>
                        <a:pt x="335095" y="495"/>
                        <a:pt x="333785" y="495"/>
                        <a:pt x="332627" y="2"/>
                      </a:cubicBezTo>
                      <a:cubicBezTo>
                        <a:pt x="295123" y="-125"/>
                        <a:pt x="257868" y="6097"/>
                        <a:pt x="222438" y="18399"/>
                      </a:cubicBezTo>
                      <a:cubicBezTo>
                        <a:pt x="168455" y="36493"/>
                        <a:pt x="119838" y="67764"/>
                        <a:pt x="80984" y="109380"/>
                      </a:cubicBezTo>
                      <a:cubicBezTo>
                        <a:pt x="75997" y="115359"/>
                        <a:pt x="71604" y="121809"/>
                        <a:pt x="67869" y="128640"/>
                      </a:cubicBezTo>
                      <a:cubicBezTo>
                        <a:pt x="61674" y="140465"/>
                        <a:pt x="57688" y="153322"/>
                        <a:pt x="56109" y="166578"/>
                      </a:cubicBezTo>
                      <a:lnTo>
                        <a:pt x="671" y="559658"/>
                      </a:lnTo>
                      <a:cubicBezTo>
                        <a:pt x="-4610" y="616187"/>
                        <a:pt x="22290" y="639971"/>
                        <a:pt x="45792" y="649970"/>
                      </a:cubicBezTo>
                      <a:cubicBezTo>
                        <a:pt x="47966" y="650903"/>
                        <a:pt x="50310" y="651382"/>
                        <a:pt x="52676" y="651378"/>
                      </a:cubicBezTo>
                      <a:cubicBezTo>
                        <a:pt x="62399" y="651378"/>
                        <a:pt x="70280" y="643499"/>
                        <a:pt x="70282" y="633775"/>
                      </a:cubicBezTo>
                      <a:cubicBezTo>
                        <a:pt x="70282" y="626718"/>
                        <a:pt x="66069" y="620343"/>
                        <a:pt x="59577" y="617577"/>
                      </a:cubicBezTo>
                      <a:cubicBezTo>
                        <a:pt x="47623" y="612490"/>
                        <a:pt x="32131" y="601293"/>
                        <a:pt x="35634" y="563759"/>
                      </a:cubicBezTo>
                      <a:lnTo>
                        <a:pt x="90948" y="171508"/>
                      </a:lnTo>
                      <a:cubicBezTo>
                        <a:pt x="91961" y="162460"/>
                        <a:pt x="94596" y="153670"/>
                        <a:pt x="98730" y="145558"/>
                      </a:cubicBezTo>
                      <a:cubicBezTo>
                        <a:pt x="101205" y="141016"/>
                        <a:pt x="104085" y="136710"/>
                        <a:pt x="107339" y="132689"/>
                      </a:cubicBezTo>
                      <a:cubicBezTo>
                        <a:pt x="142150" y="95619"/>
                        <a:pt x="185638" y="67789"/>
                        <a:pt x="233882" y="51707"/>
                      </a:cubicBezTo>
                      <a:cubicBezTo>
                        <a:pt x="265040" y="40769"/>
                        <a:pt x="297826" y="35192"/>
                        <a:pt x="330849" y="35211"/>
                      </a:cubicBezTo>
                      <a:cubicBezTo>
                        <a:pt x="331430" y="35211"/>
                        <a:pt x="332011" y="35211"/>
                        <a:pt x="332609" y="35211"/>
                      </a:cubicBezTo>
                      <a:cubicBezTo>
                        <a:pt x="333243" y="35118"/>
                        <a:pt x="333873" y="34988"/>
                        <a:pt x="334493" y="34824"/>
                      </a:cubicBezTo>
                      <a:cubicBezTo>
                        <a:pt x="335120" y="34988"/>
                        <a:pt x="335753" y="35118"/>
                        <a:pt x="336394" y="35211"/>
                      </a:cubicBezTo>
                      <a:lnTo>
                        <a:pt x="336500" y="35211"/>
                      </a:lnTo>
                      <a:cubicBezTo>
                        <a:pt x="370164" y="35049"/>
                        <a:pt x="403604" y="40664"/>
                        <a:pt x="435368" y="51813"/>
                      </a:cubicBezTo>
                      <a:cubicBezTo>
                        <a:pt x="483200" y="67752"/>
                        <a:pt x="526350" y="95270"/>
                        <a:pt x="560978" y="131914"/>
                      </a:cubicBezTo>
                      <a:cubicBezTo>
                        <a:pt x="564501" y="136154"/>
                        <a:pt x="567608" y="140722"/>
                        <a:pt x="570256" y="145558"/>
                      </a:cubicBezTo>
                      <a:cubicBezTo>
                        <a:pt x="574388" y="153663"/>
                        <a:pt x="577023" y="162448"/>
                        <a:pt x="578037" y="171490"/>
                      </a:cubicBezTo>
                      <a:lnTo>
                        <a:pt x="633263" y="562950"/>
                      </a:lnTo>
                      <a:cubicBezTo>
                        <a:pt x="636784" y="601293"/>
                        <a:pt x="621363" y="612490"/>
                        <a:pt x="609409" y="617524"/>
                      </a:cubicBezTo>
                      <a:cubicBezTo>
                        <a:pt x="600434" y="621266"/>
                        <a:pt x="596191" y="631573"/>
                        <a:pt x="599932" y="640548"/>
                      </a:cubicBezTo>
                      <a:cubicBezTo>
                        <a:pt x="602684" y="647150"/>
                        <a:pt x="609157" y="651429"/>
                        <a:pt x="616310" y="651378"/>
                      </a:cubicBezTo>
                      <a:cubicBezTo>
                        <a:pt x="618676" y="651382"/>
                        <a:pt x="621019" y="650903"/>
                        <a:pt x="623194" y="649970"/>
                      </a:cubicBezTo>
                      <a:cubicBezTo>
                        <a:pt x="646696" y="639971"/>
                        <a:pt x="673614" y="616169"/>
                        <a:pt x="668227" y="55884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75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cs-CZ"/>
                </a:p>
              </p:txBody>
            </p:sp>
          </p:grpSp>
          <p:grpSp>
            <p:nvGrpSpPr>
              <p:cNvPr id="48" name="Zástupný obsah 4" descr="Muž obrys">
                <a:extLst>
                  <a:ext uri="{FF2B5EF4-FFF2-40B4-BE49-F238E27FC236}">
                    <a16:creationId xmlns:a16="http://schemas.microsoft.com/office/drawing/2014/main" id="{C84BF8C0-E60B-A9D3-8467-272B3BB6A0DE}"/>
                  </a:ext>
                </a:extLst>
              </p:cNvPr>
              <p:cNvGrpSpPr/>
              <p:nvPr/>
            </p:nvGrpSpPr>
            <p:grpSpPr>
              <a:xfrm>
                <a:off x="2582012" y="4326843"/>
                <a:ext cx="668922" cy="1584429"/>
                <a:chOff x="2582012" y="4326843"/>
                <a:chExt cx="668922" cy="1584429"/>
              </a:xfrm>
              <a:solidFill>
                <a:srgbClr val="000000"/>
              </a:solidFill>
            </p:grpSpPr>
            <p:sp>
              <p:nvSpPr>
                <p:cNvPr id="63" name="Volný tvar: obrazec 62">
                  <a:extLst>
                    <a:ext uri="{FF2B5EF4-FFF2-40B4-BE49-F238E27FC236}">
                      <a16:creationId xmlns:a16="http://schemas.microsoft.com/office/drawing/2014/main" id="{5145C04C-CDC3-E2B6-789D-732DBB27685A}"/>
                    </a:ext>
                  </a:extLst>
                </p:cNvPr>
                <p:cNvSpPr/>
                <p:nvPr/>
              </p:nvSpPr>
              <p:spPr>
                <a:xfrm>
                  <a:off x="2740457" y="4872591"/>
                  <a:ext cx="352095" cy="1038681"/>
                </a:xfrm>
                <a:custGeom>
                  <a:avLst/>
                  <a:gdLst>
                    <a:gd name="connsiteX0" fmla="*/ 330635 w 352095"/>
                    <a:gd name="connsiteY0" fmla="*/ 0 h 1038681"/>
                    <a:gd name="connsiteX1" fmla="*/ 330635 w 352095"/>
                    <a:gd name="connsiteY1" fmla="*/ 0 h 1038681"/>
                    <a:gd name="connsiteX2" fmla="*/ 313030 w 352095"/>
                    <a:gd name="connsiteY2" fmla="*/ 17605 h 1038681"/>
                    <a:gd name="connsiteX3" fmla="*/ 316886 w 352095"/>
                    <a:gd name="connsiteY3" fmla="*/ 1003472 h 1038681"/>
                    <a:gd name="connsiteX4" fmla="*/ 193652 w 352095"/>
                    <a:gd name="connsiteY4" fmla="*/ 1003472 h 1038681"/>
                    <a:gd name="connsiteX5" fmla="*/ 193652 w 352095"/>
                    <a:gd name="connsiteY5" fmla="*/ 404910 h 1038681"/>
                    <a:gd name="connsiteX6" fmla="*/ 158443 w 352095"/>
                    <a:gd name="connsiteY6" fmla="*/ 404910 h 1038681"/>
                    <a:gd name="connsiteX7" fmla="*/ 158443 w 352095"/>
                    <a:gd name="connsiteY7" fmla="*/ 1003472 h 1038681"/>
                    <a:gd name="connsiteX8" fmla="*/ 35210 w 352095"/>
                    <a:gd name="connsiteY8" fmla="*/ 1003472 h 1038681"/>
                    <a:gd name="connsiteX9" fmla="*/ 35210 w 352095"/>
                    <a:gd name="connsiteY9" fmla="*/ 17605 h 1038681"/>
                    <a:gd name="connsiteX10" fmla="*/ 17605 w 352095"/>
                    <a:gd name="connsiteY10" fmla="*/ 0 h 1038681"/>
                    <a:gd name="connsiteX11" fmla="*/ 0 w 352095"/>
                    <a:gd name="connsiteY11" fmla="*/ 17605 h 1038681"/>
                    <a:gd name="connsiteX12" fmla="*/ 0 w 352095"/>
                    <a:gd name="connsiteY12" fmla="*/ 1038682 h 1038681"/>
                    <a:gd name="connsiteX13" fmla="*/ 352095 w 352095"/>
                    <a:gd name="connsiteY13" fmla="*/ 1038682 h 1038681"/>
                    <a:gd name="connsiteX14" fmla="*/ 348170 w 352095"/>
                    <a:gd name="connsiteY14" fmla="*/ 17605 h 1038681"/>
                    <a:gd name="connsiteX15" fmla="*/ 330635 w 352095"/>
                    <a:gd name="connsiteY15" fmla="*/ 0 h 1038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52095" h="1038681">
                      <a:moveTo>
                        <a:pt x="330635" y="0"/>
                      </a:moveTo>
                      <a:lnTo>
                        <a:pt x="330635" y="0"/>
                      </a:lnTo>
                      <a:cubicBezTo>
                        <a:pt x="320912" y="0"/>
                        <a:pt x="313030" y="7882"/>
                        <a:pt x="313030" y="17605"/>
                      </a:cubicBezTo>
                      <a:lnTo>
                        <a:pt x="316886" y="1003472"/>
                      </a:lnTo>
                      <a:lnTo>
                        <a:pt x="193652" y="1003472"/>
                      </a:lnTo>
                      <a:lnTo>
                        <a:pt x="193652" y="404910"/>
                      </a:lnTo>
                      <a:lnTo>
                        <a:pt x="158443" y="404910"/>
                      </a:lnTo>
                      <a:lnTo>
                        <a:pt x="158443" y="1003472"/>
                      </a:lnTo>
                      <a:lnTo>
                        <a:pt x="35210" y="1003472"/>
                      </a:lnTo>
                      <a:lnTo>
                        <a:pt x="35210" y="17605"/>
                      </a:lnTo>
                      <a:cubicBezTo>
                        <a:pt x="35210" y="7882"/>
                        <a:pt x="27328" y="0"/>
                        <a:pt x="17605" y="0"/>
                      </a:cubicBezTo>
                      <a:cubicBezTo>
                        <a:pt x="7882" y="0"/>
                        <a:pt x="0" y="7882"/>
                        <a:pt x="0" y="17605"/>
                      </a:cubicBezTo>
                      <a:lnTo>
                        <a:pt x="0" y="1038682"/>
                      </a:lnTo>
                      <a:lnTo>
                        <a:pt x="352095" y="1038682"/>
                      </a:lnTo>
                      <a:lnTo>
                        <a:pt x="348170" y="17605"/>
                      </a:lnTo>
                      <a:cubicBezTo>
                        <a:pt x="348170" y="7910"/>
                        <a:pt x="340330" y="39"/>
                        <a:pt x="33063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75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cs-CZ"/>
                </a:p>
              </p:txBody>
            </p:sp>
            <p:sp>
              <p:nvSpPr>
                <p:cNvPr id="64" name="Volný tvar: obrazec 63">
                  <a:extLst>
                    <a:ext uri="{FF2B5EF4-FFF2-40B4-BE49-F238E27FC236}">
                      <a16:creationId xmlns:a16="http://schemas.microsoft.com/office/drawing/2014/main" id="{A154E7AA-2572-DB7E-7051-69248E23859C}"/>
                    </a:ext>
                  </a:extLst>
                </p:cNvPr>
                <p:cNvSpPr/>
                <p:nvPr/>
              </p:nvSpPr>
              <p:spPr>
                <a:xfrm>
                  <a:off x="2775666" y="4326843"/>
                  <a:ext cx="281676" cy="281676"/>
                </a:xfrm>
                <a:custGeom>
                  <a:avLst/>
                  <a:gdLst>
                    <a:gd name="connsiteX0" fmla="*/ 140838 w 281676"/>
                    <a:gd name="connsiteY0" fmla="*/ 281676 h 281676"/>
                    <a:gd name="connsiteX1" fmla="*/ 281676 w 281676"/>
                    <a:gd name="connsiteY1" fmla="*/ 140838 h 281676"/>
                    <a:gd name="connsiteX2" fmla="*/ 140838 w 281676"/>
                    <a:gd name="connsiteY2" fmla="*/ 0 h 281676"/>
                    <a:gd name="connsiteX3" fmla="*/ 0 w 281676"/>
                    <a:gd name="connsiteY3" fmla="*/ 140838 h 281676"/>
                    <a:gd name="connsiteX4" fmla="*/ 140838 w 281676"/>
                    <a:gd name="connsiteY4" fmla="*/ 281676 h 281676"/>
                    <a:gd name="connsiteX5" fmla="*/ 140838 w 281676"/>
                    <a:gd name="connsiteY5" fmla="*/ 35210 h 281676"/>
                    <a:gd name="connsiteX6" fmla="*/ 246467 w 281676"/>
                    <a:gd name="connsiteY6" fmla="*/ 140838 h 281676"/>
                    <a:gd name="connsiteX7" fmla="*/ 140838 w 281676"/>
                    <a:gd name="connsiteY7" fmla="*/ 246467 h 281676"/>
                    <a:gd name="connsiteX8" fmla="*/ 35210 w 281676"/>
                    <a:gd name="connsiteY8" fmla="*/ 140838 h 281676"/>
                    <a:gd name="connsiteX9" fmla="*/ 140838 w 281676"/>
                    <a:gd name="connsiteY9" fmla="*/ 35210 h 281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1676" h="281676">
                      <a:moveTo>
                        <a:pt x="140838" y="281676"/>
                      </a:moveTo>
                      <a:cubicBezTo>
                        <a:pt x="218621" y="281676"/>
                        <a:pt x="281676" y="218621"/>
                        <a:pt x="281676" y="140838"/>
                      </a:cubicBezTo>
                      <a:cubicBezTo>
                        <a:pt x="281676" y="63055"/>
                        <a:pt x="218621" y="0"/>
                        <a:pt x="140838" y="0"/>
                      </a:cubicBezTo>
                      <a:cubicBezTo>
                        <a:pt x="63055" y="0"/>
                        <a:pt x="0" y="63055"/>
                        <a:pt x="0" y="140838"/>
                      </a:cubicBezTo>
                      <a:cubicBezTo>
                        <a:pt x="88" y="218584"/>
                        <a:pt x="63092" y="281588"/>
                        <a:pt x="140838" y="281676"/>
                      </a:cubicBezTo>
                      <a:close/>
                      <a:moveTo>
                        <a:pt x="140838" y="35210"/>
                      </a:moveTo>
                      <a:cubicBezTo>
                        <a:pt x="199175" y="35210"/>
                        <a:pt x="246467" y="82501"/>
                        <a:pt x="246467" y="140838"/>
                      </a:cubicBezTo>
                      <a:cubicBezTo>
                        <a:pt x="246467" y="199175"/>
                        <a:pt x="199175" y="246467"/>
                        <a:pt x="140838" y="246467"/>
                      </a:cubicBezTo>
                      <a:cubicBezTo>
                        <a:pt x="82501" y="246467"/>
                        <a:pt x="35210" y="199175"/>
                        <a:pt x="35210" y="140838"/>
                      </a:cubicBezTo>
                      <a:cubicBezTo>
                        <a:pt x="35268" y="82525"/>
                        <a:pt x="82526" y="35268"/>
                        <a:pt x="140838" y="3521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75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cs-CZ"/>
                </a:p>
              </p:txBody>
            </p:sp>
            <p:sp>
              <p:nvSpPr>
                <p:cNvPr id="65" name="Volný tvar: obrazec 64">
                  <a:extLst>
                    <a:ext uri="{FF2B5EF4-FFF2-40B4-BE49-F238E27FC236}">
                      <a16:creationId xmlns:a16="http://schemas.microsoft.com/office/drawing/2014/main" id="{045809C5-2BEC-84F5-5404-914292373889}"/>
                    </a:ext>
                  </a:extLst>
                </p:cNvPr>
                <p:cNvSpPr/>
                <p:nvPr/>
              </p:nvSpPr>
              <p:spPr>
                <a:xfrm>
                  <a:off x="2582012" y="4643727"/>
                  <a:ext cx="668922" cy="651378"/>
                </a:xfrm>
                <a:custGeom>
                  <a:avLst/>
                  <a:gdLst>
                    <a:gd name="connsiteX0" fmla="*/ 668227 w 668922"/>
                    <a:gd name="connsiteY0" fmla="*/ 558848 h 651378"/>
                    <a:gd name="connsiteX1" fmla="*/ 612895 w 668922"/>
                    <a:gd name="connsiteY1" fmla="*/ 166561 h 651378"/>
                    <a:gd name="connsiteX2" fmla="*/ 601135 w 668922"/>
                    <a:gd name="connsiteY2" fmla="*/ 128640 h 651378"/>
                    <a:gd name="connsiteX3" fmla="*/ 587333 w 668922"/>
                    <a:gd name="connsiteY3" fmla="*/ 108606 h 651378"/>
                    <a:gd name="connsiteX4" fmla="*/ 446758 w 668922"/>
                    <a:gd name="connsiteY4" fmla="*/ 18487 h 651378"/>
                    <a:gd name="connsiteX5" fmla="*/ 336253 w 668922"/>
                    <a:gd name="connsiteY5" fmla="*/ 2 h 651378"/>
                    <a:gd name="connsiteX6" fmla="*/ 332627 w 668922"/>
                    <a:gd name="connsiteY6" fmla="*/ 2 h 651378"/>
                    <a:gd name="connsiteX7" fmla="*/ 222438 w 668922"/>
                    <a:gd name="connsiteY7" fmla="*/ 18399 h 651378"/>
                    <a:gd name="connsiteX8" fmla="*/ 80984 w 668922"/>
                    <a:gd name="connsiteY8" fmla="*/ 109380 h 651378"/>
                    <a:gd name="connsiteX9" fmla="*/ 67869 w 668922"/>
                    <a:gd name="connsiteY9" fmla="*/ 128640 h 651378"/>
                    <a:gd name="connsiteX10" fmla="*/ 56109 w 668922"/>
                    <a:gd name="connsiteY10" fmla="*/ 166578 h 651378"/>
                    <a:gd name="connsiteX11" fmla="*/ 671 w 668922"/>
                    <a:gd name="connsiteY11" fmla="*/ 559658 h 651378"/>
                    <a:gd name="connsiteX12" fmla="*/ 45792 w 668922"/>
                    <a:gd name="connsiteY12" fmla="*/ 649970 h 651378"/>
                    <a:gd name="connsiteX13" fmla="*/ 52676 w 668922"/>
                    <a:gd name="connsiteY13" fmla="*/ 651378 h 651378"/>
                    <a:gd name="connsiteX14" fmla="*/ 70282 w 668922"/>
                    <a:gd name="connsiteY14" fmla="*/ 633775 h 651378"/>
                    <a:gd name="connsiteX15" fmla="*/ 59577 w 668922"/>
                    <a:gd name="connsiteY15" fmla="*/ 617577 h 651378"/>
                    <a:gd name="connsiteX16" fmla="*/ 35634 w 668922"/>
                    <a:gd name="connsiteY16" fmla="*/ 563759 h 651378"/>
                    <a:gd name="connsiteX17" fmla="*/ 90948 w 668922"/>
                    <a:gd name="connsiteY17" fmla="*/ 171508 h 651378"/>
                    <a:gd name="connsiteX18" fmla="*/ 98730 w 668922"/>
                    <a:gd name="connsiteY18" fmla="*/ 145558 h 651378"/>
                    <a:gd name="connsiteX19" fmla="*/ 107339 w 668922"/>
                    <a:gd name="connsiteY19" fmla="*/ 132689 h 651378"/>
                    <a:gd name="connsiteX20" fmla="*/ 233882 w 668922"/>
                    <a:gd name="connsiteY20" fmla="*/ 51707 h 651378"/>
                    <a:gd name="connsiteX21" fmla="*/ 330849 w 668922"/>
                    <a:gd name="connsiteY21" fmla="*/ 35211 h 651378"/>
                    <a:gd name="connsiteX22" fmla="*/ 332609 w 668922"/>
                    <a:gd name="connsiteY22" fmla="*/ 35211 h 651378"/>
                    <a:gd name="connsiteX23" fmla="*/ 334493 w 668922"/>
                    <a:gd name="connsiteY23" fmla="*/ 34824 h 651378"/>
                    <a:gd name="connsiteX24" fmla="*/ 336394 w 668922"/>
                    <a:gd name="connsiteY24" fmla="*/ 35211 h 651378"/>
                    <a:gd name="connsiteX25" fmla="*/ 336500 w 668922"/>
                    <a:gd name="connsiteY25" fmla="*/ 35211 h 651378"/>
                    <a:gd name="connsiteX26" fmla="*/ 435368 w 668922"/>
                    <a:gd name="connsiteY26" fmla="*/ 51813 h 651378"/>
                    <a:gd name="connsiteX27" fmla="*/ 560978 w 668922"/>
                    <a:gd name="connsiteY27" fmla="*/ 131914 h 651378"/>
                    <a:gd name="connsiteX28" fmla="*/ 570256 w 668922"/>
                    <a:gd name="connsiteY28" fmla="*/ 145558 h 651378"/>
                    <a:gd name="connsiteX29" fmla="*/ 578037 w 668922"/>
                    <a:gd name="connsiteY29" fmla="*/ 171490 h 651378"/>
                    <a:gd name="connsiteX30" fmla="*/ 633263 w 668922"/>
                    <a:gd name="connsiteY30" fmla="*/ 562950 h 651378"/>
                    <a:gd name="connsiteX31" fmla="*/ 609409 w 668922"/>
                    <a:gd name="connsiteY31" fmla="*/ 617524 h 651378"/>
                    <a:gd name="connsiteX32" fmla="*/ 599932 w 668922"/>
                    <a:gd name="connsiteY32" fmla="*/ 640548 h 651378"/>
                    <a:gd name="connsiteX33" fmla="*/ 616310 w 668922"/>
                    <a:gd name="connsiteY33" fmla="*/ 651378 h 651378"/>
                    <a:gd name="connsiteX34" fmla="*/ 623194 w 668922"/>
                    <a:gd name="connsiteY34" fmla="*/ 649970 h 651378"/>
                    <a:gd name="connsiteX35" fmla="*/ 668227 w 668922"/>
                    <a:gd name="connsiteY35" fmla="*/ 558848 h 651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668922" h="651378">
                      <a:moveTo>
                        <a:pt x="668227" y="558848"/>
                      </a:moveTo>
                      <a:lnTo>
                        <a:pt x="612895" y="166561"/>
                      </a:lnTo>
                      <a:cubicBezTo>
                        <a:pt x="611314" y="153311"/>
                        <a:pt x="607328" y="140460"/>
                        <a:pt x="601135" y="128640"/>
                      </a:cubicBezTo>
                      <a:cubicBezTo>
                        <a:pt x="597221" y="121514"/>
                        <a:pt x="592598" y="114801"/>
                        <a:pt x="587333" y="108606"/>
                      </a:cubicBezTo>
                      <a:cubicBezTo>
                        <a:pt x="548653" y="67398"/>
                        <a:pt x="500351" y="36433"/>
                        <a:pt x="446758" y="18487"/>
                      </a:cubicBezTo>
                      <a:cubicBezTo>
                        <a:pt x="411227" y="6144"/>
                        <a:pt x="373866" y="-105"/>
                        <a:pt x="336253" y="2"/>
                      </a:cubicBezTo>
                      <a:cubicBezTo>
                        <a:pt x="335095" y="495"/>
                        <a:pt x="333785" y="495"/>
                        <a:pt x="332627" y="2"/>
                      </a:cubicBezTo>
                      <a:cubicBezTo>
                        <a:pt x="295123" y="-125"/>
                        <a:pt x="257868" y="6097"/>
                        <a:pt x="222438" y="18399"/>
                      </a:cubicBezTo>
                      <a:cubicBezTo>
                        <a:pt x="168455" y="36493"/>
                        <a:pt x="119838" y="67764"/>
                        <a:pt x="80984" y="109380"/>
                      </a:cubicBezTo>
                      <a:cubicBezTo>
                        <a:pt x="75997" y="115359"/>
                        <a:pt x="71604" y="121809"/>
                        <a:pt x="67869" y="128640"/>
                      </a:cubicBezTo>
                      <a:cubicBezTo>
                        <a:pt x="61674" y="140465"/>
                        <a:pt x="57688" y="153322"/>
                        <a:pt x="56109" y="166578"/>
                      </a:cubicBezTo>
                      <a:lnTo>
                        <a:pt x="671" y="559658"/>
                      </a:lnTo>
                      <a:cubicBezTo>
                        <a:pt x="-4610" y="616187"/>
                        <a:pt x="22290" y="639971"/>
                        <a:pt x="45792" y="649970"/>
                      </a:cubicBezTo>
                      <a:cubicBezTo>
                        <a:pt x="47966" y="650903"/>
                        <a:pt x="50310" y="651382"/>
                        <a:pt x="52676" y="651378"/>
                      </a:cubicBezTo>
                      <a:cubicBezTo>
                        <a:pt x="62399" y="651378"/>
                        <a:pt x="70280" y="643499"/>
                        <a:pt x="70282" y="633775"/>
                      </a:cubicBezTo>
                      <a:cubicBezTo>
                        <a:pt x="70282" y="626718"/>
                        <a:pt x="66069" y="620343"/>
                        <a:pt x="59577" y="617577"/>
                      </a:cubicBezTo>
                      <a:cubicBezTo>
                        <a:pt x="47623" y="612490"/>
                        <a:pt x="32131" y="601293"/>
                        <a:pt x="35634" y="563759"/>
                      </a:cubicBezTo>
                      <a:lnTo>
                        <a:pt x="90948" y="171508"/>
                      </a:lnTo>
                      <a:cubicBezTo>
                        <a:pt x="91961" y="162460"/>
                        <a:pt x="94596" y="153670"/>
                        <a:pt x="98730" y="145558"/>
                      </a:cubicBezTo>
                      <a:cubicBezTo>
                        <a:pt x="101205" y="141016"/>
                        <a:pt x="104085" y="136710"/>
                        <a:pt x="107339" y="132689"/>
                      </a:cubicBezTo>
                      <a:cubicBezTo>
                        <a:pt x="142150" y="95619"/>
                        <a:pt x="185638" y="67789"/>
                        <a:pt x="233882" y="51707"/>
                      </a:cubicBezTo>
                      <a:cubicBezTo>
                        <a:pt x="265040" y="40769"/>
                        <a:pt x="297826" y="35192"/>
                        <a:pt x="330849" y="35211"/>
                      </a:cubicBezTo>
                      <a:cubicBezTo>
                        <a:pt x="331430" y="35211"/>
                        <a:pt x="332011" y="35211"/>
                        <a:pt x="332609" y="35211"/>
                      </a:cubicBezTo>
                      <a:cubicBezTo>
                        <a:pt x="333243" y="35118"/>
                        <a:pt x="333873" y="34988"/>
                        <a:pt x="334493" y="34824"/>
                      </a:cubicBezTo>
                      <a:cubicBezTo>
                        <a:pt x="335120" y="34988"/>
                        <a:pt x="335753" y="35118"/>
                        <a:pt x="336394" y="35211"/>
                      </a:cubicBezTo>
                      <a:lnTo>
                        <a:pt x="336500" y="35211"/>
                      </a:lnTo>
                      <a:cubicBezTo>
                        <a:pt x="370164" y="35049"/>
                        <a:pt x="403604" y="40664"/>
                        <a:pt x="435368" y="51813"/>
                      </a:cubicBezTo>
                      <a:cubicBezTo>
                        <a:pt x="483200" y="67752"/>
                        <a:pt x="526350" y="95270"/>
                        <a:pt x="560978" y="131914"/>
                      </a:cubicBezTo>
                      <a:cubicBezTo>
                        <a:pt x="564501" y="136154"/>
                        <a:pt x="567608" y="140722"/>
                        <a:pt x="570256" y="145558"/>
                      </a:cubicBezTo>
                      <a:cubicBezTo>
                        <a:pt x="574388" y="153663"/>
                        <a:pt x="577023" y="162448"/>
                        <a:pt x="578037" y="171490"/>
                      </a:cubicBezTo>
                      <a:lnTo>
                        <a:pt x="633263" y="562950"/>
                      </a:lnTo>
                      <a:cubicBezTo>
                        <a:pt x="636784" y="601293"/>
                        <a:pt x="621363" y="612490"/>
                        <a:pt x="609409" y="617524"/>
                      </a:cubicBezTo>
                      <a:cubicBezTo>
                        <a:pt x="600434" y="621266"/>
                        <a:pt x="596191" y="631573"/>
                        <a:pt x="599932" y="640548"/>
                      </a:cubicBezTo>
                      <a:cubicBezTo>
                        <a:pt x="602684" y="647150"/>
                        <a:pt x="609157" y="651429"/>
                        <a:pt x="616310" y="651378"/>
                      </a:cubicBezTo>
                      <a:cubicBezTo>
                        <a:pt x="618676" y="651382"/>
                        <a:pt x="621019" y="650903"/>
                        <a:pt x="623194" y="649970"/>
                      </a:cubicBezTo>
                      <a:cubicBezTo>
                        <a:pt x="646696" y="639971"/>
                        <a:pt x="673614" y="616169"/>
                        <a:pt x="668227" y="55884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75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cs-CZ"/>
                </a:p>
              </p:txBody>
            </p:sp>
          </p:grpSp>
          <p:grpSp>
            <p:nvGrpSpPr>
              <p:cNvPr id="51" name="Zástupný obsah 4" descr="Muž obrys">
                <a:extLst>
                  <a:ext uri="{FF2B5EF4-FFF2-40B4-BE49-F238E27FC236}">
                    <a16:creationId xmlns:a16="http://schemas.microsoft.com/office/drawing/2014/main" id="{757CCA5D-494C-0DB9-5897-3C9D66FA7436}"/>
                  </a:ext>
                </a:extLst>
              </p:cNvPr>
              <p:cNvGrpSpPr/>
              <p:nvPr/>
            </p:nvGrpSpPr>
            <p:grpSpPr>
              <a:xfrm>
                <a:off x="1835252" y="4326843"/>
                <a:ext cx="668922" cy="1584429"/>
                <a:chOff x="1835252" y="4326843"/>
                <a:chExt cx="668922" cy="1584429"/>
              </a:xfrm>
              <a:solidFill>
                <a:srgbClr val="00B050"/>
              </a:solidFill>
            </p:grpSpPr>
            <p:sp>
              <p:nvSpPr>
                <p:cNvPr id="60" name="Volný tvar: obrazec 59">
                  <a:extLst>
                    <a:ext uri="{FF2B5EF4-FFF2-40B4-BE49-F238E27FC236}">
                      <a16:creationId xmlns:a16="http://schemas.microsoft.com/office/drawing/2014/main" id="{A7A7BA82-EC2C-66E6-9A01-5D06F724E352}"/>
                    </a:ext>
                  </a:extLst>
                </p:cNvPr>
                <p:cNvSpPr/>
                <p:nvPr/>
              </p:nvSpPr>
              <p:spPr>
                <a:xfrm>
                  <a:off x="1993697" y="4872591"/>
                  <a:ext cx="352095" cy="1038681"/>
                </a:xfrm>
                <a:custGeom>
                  <a:avLst/>
                  <a:gdLst>
                    <a:gd name="connsiteX0" fmla="*/ 330635 w 352095"/>
                    <a:gd name="connsiteY0" fmla="*/ 0 h 1038681"/>
                    <a:gd name="connsiteX1" fmla="*/ 330635 w 352095"/>
                    <a:gd name="connsiteY1" fmla="*/ 0 h 1038681"/>
                    <a:gd name="connsiteX2" fmla="*/ 313030 w 352095"/>
                    <a:gd name="connsiteY2" fmla="*/ 17605 h 1038681"/>
                    <a:gd name="connsiteX3" fmla="*/ 316886 w 352095"/>
                    <a:gd name="connsiteY3" fmla="*/ 1003472 h 1038681"/>
                    <a:gd name="connsiteX4" fmla="*/ 193652 w 352095"/>
                    <a:gd name="connsiteY4" fmla="*/ 1003472 h 1038681"/>
                    <a:gd name="connsiteX5" fmla="*/ 193652 w 352095"/>
                    <a:gd name="connsiteY5" fmla="*/ 404910 h 1038681"/>
                    <a:gd name="connsiteX6" fmla="*/ 158443 w 352095"/>
                    <a:gd name="connsiteY6" fmla="*/ 404910 h 1038681"/>
                    <a:gd name="connsiteX7" fmla="*/ 158443 w 352095"/>
                    <a:gd name="connsiteY7" fmla="*/ 1003472 h 1038681"/>
                    <a:gd name="connsiteX8" fmla="*/ 35210 w 352095"/>
                    <a:gd name="connsiteY8" fmla="*/ 1003472 h 1038681"/>
                    <a:gd name="connsiteX9" fmla="*/ 35210 w 352095"/>
                    <a:gd name="connsiteY9" fmla="*/ 17605 h 1038681"/>
                    <a:gd name="connsiteX10" fmla="*/ 17605 w 352095"/>
                    <a:gd name="connsiteY10" fmla="*/ 0 h 1038681"/>
                    <a:gd name="connsiteX11" fmla="*/ 0 w 352095"/>
                    <a:gd name="connsiteY11" fmla="*/ 17605 h 1038681"/>
                    <a:gd name="connsiteX12" fmla="*/ 0 w 352095"/>
                    <a:gd name="connsiteY12" fmla="*/ 1038682 h 1038681"/>
                    <a:gd name="connsiteX13" fmla="*/ 352095 w 352095"/>
                    <a:gd name="connsiteY13" fmla="*/ 1038682 h 1038681"/>
                    <a:gd name="connsiteX14" fmla="*/ 348170 w 352095"/>
                    <a:gd name="connsiteY14" fmla="*/ 17605 h 1038681"/>
                    <a:gd name="connsiteX15" fmla="*/ 330635 w 352095"/>
                    <a:gd name="connsiteY15" fmla="*/ 0 h 1038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52095" h="1038681">
                      <a:moveTo>
                        <a:pt x="330635" y="0"/>
                      </a:moveTo>
                      <a:lnTo>
                        <a:pt x="330635" y="0"/>
                      </a:lnTo>
                      <a:cubicBezTo>
                        <a:pt x="320912" y="0"/>
                        <a:pt x="313030" y="7882"/>
                        <a:pt x="313030" y="17605"/>
                      </a:cubicBezTo>
                      <a:lnTo>
                        <a:pt x="316886" y="1003472"/>
                      </a:lnTo>
                      <a:lnTo>
                        <a:pt x="193652" y="1003472"/>
                      </a:lnTo>
                      <a:lnTo>
                        <a:pt x="193652" y="404910"/>
                      </a:lnTo>
                      <a:lnTo>
                        <a:pt x="158443" y="404910"/>
                      </a:lnTo>
                      <a:lnTo>
                        <a:pt x="158443" y="1003472"/>
                      </a:lnTo>
                      <a:lnTo>
                        <a:pt x="35210" y="1003472"/>
                      </a:lnTo>
                      <a:lnTo>
                        <a:pt x="35210" y="17605"/>
                      </a:lnTo>
                      <a:cubicBezTo>
                        <a:pt x="35210" y="7882"/>
                        <a:pt x="27328" y="0"/>
                        <a:pt x="17605" y="0"/>
                      </a:cubicBezTo>
                      <a:cubicBezTo>
                        <a:pt x="7882" y="0"/>
                        <a:pt x="0" y="7882"/>
                        <a:pt x="0" y="17605"/>
                      </a:cubicBezTo>
                      <a:lnTo>
                        <a:pt x="0" y="1038682"/>
                      </a:lnTo>
                      <a:lnTo>
                        <a:pt x="352095" y="1038682"/>
                      </a:lnTo>
                      <a:lnTo>
                        <a:pt x="348170" y="17605"/>
                      </a:lnTo>
                      <a:cubicBezTo>
                        <a:pt x="348170" y="7910"/>
                        <a:pt x="340330" y="39"/>
                        <a:pt x="330635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75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cs-CZ" dirty="0"/>
                </a:p>
              </p:txBody>
            </p:sp>
            <p:sp>
              <p:nvSpPr>
                <p:cNvPr id="61" name="Volný tvar: obrazec 60">
                  <a:extLst>
                    <a:ext uri="{FF2B5EF4-FFF2-40B4-BE49-F238E27FC236}">
                      <a16:creationId xmlns:a16="http://schemas.microsoft.com/office/drawing/2014/main" id="{3E3334FA-89AB-3A17-7201-F48F3B334449}"/>
                    </a:ext>
                  </a:extLst>
                </p:cNvPr>
                <p:cNvSpPr/>
                <p:nvPr/>
              </p:nvSpPr>
              <p:spPr>
                <a:xfrm>
                  <a:off x="2028906" y="4326843"/>
                  <a:ext cx="281676" cy="281676"/>
                </a:xfrm>
                <a:custGeom>
                  <a:avLst/>
                  <a:gdLst>
                    <a:gd name="connsiteX0" fmla="*/ 140838 w 281676"/>
                    <a:gd name="connsiteY0" fmla="*/ 281676 h 281676"/>
                    <a:gd name="connsiteX1" fmla="*/ 281676 w 281676"/>
                    <a:gd name="connsiteY1" fmla="*/ 140838 h 281676"/>
                    <a:gd name="connsiteX2" fmla="*/ 140838 w 281676"/>
                    <a:gd name="connsiteY2" fmla="*/ 0 h 281676"/>
                    <a:gd name="connsiteX3" fmla="*/ 0 w 281676"/>
                    <a:gd name="connsiteY3" fmla="*/ 140838 h 281676"/>
                    <a:gd name="connsiteX4" fmla="*/ 140838 w 281676"/>
                    <a:gd name="connsiteY4" fmla="*/ 281676 h 281676"/>
                    <a:gd name="connsiteX5" fmla="*/ 140838 w 281676"/>
                    <a:gd name="connsiteY5" fmla="*/ 35210 h 281676"/>
                    <a:gd name="connsiteX6" fmla="*/ 246467 w 281676"/>
                    <a:gd name="connsiteY6" fmla="*/ 140838 h 281676"/>
                    <a:gd name="connsiteX7" fmla="*/ 140838 w 281676"/>
                    <a:gd name="connsiteY7" fmla="*/ 246467 h 281676"/>
                    <a:gd name="connsiteX8" fmla="*/ 35210 w 281676"/>
                    <a:gd name="connsiteY8" fmla="*/ 140838 h 281676"/>
                    <a:gd name="connsiteX9" fmla="*/ 140838 w 281676"/>
                    <a:gd name="connsiteY9" fmla="*/ 35210 h 281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1676" h="281676">
                      <a:moveTo>
                        <a:pt x="140838" y="281676"/>
                      </a:moveTo>
                      <a:cubicBezTo>
                        <a:pt x="218621" y="281676"/>
                        <a:pt x="281676" y="218621"/>
                        <a:pt x="281676" y="140838"/>
                      </a:cubicBezTo>
                      <a:cubicBezTo>
                        <a:pt x="281676" y="63055"/>
                        <a:pt x="218621" y="0"/>
                        <a:pt x="140838" y="0"/>
                      </a:cubicBezTo>
                      <a:cubicBezTo>
                        <a:pt x="63055" y="0"/>
                        <a:pt x="0" y="63055"/>
                        <a:pt x="0" y="140838"/>
                      </a:cubicBezTo>
                      <a:cubicBezTo>
                        <a:pt x="88" y="218584"/>
                        <a:pt x="63092" y="281588"/>
                        <a:pt x="140838" y="281676"/>
                      </a:cubicBezTo>
                      <a:close/>
                      <a:moveTo>
                        <a:pt x="140838" y="35210"/>
                      </a:moveTo>
                      <a:cubicBezTo>
                        <a:pt x="199175" y="35210"/>
                        <a:pt x="246467" y="82501"/>
                        <a:pt x="246467" y="140838"/>
                      </a:cubicBezTo>
                      <a:cubicBezTo>
                        <a:pt x="246467" y="199175"/>
                        <a:pt x="199175" y="246467"/>
                        <a:pt x="140838" y="246467"/>
                      </a:cubicBezTo>
                      <a:cubicBezTo>
                        <a:pt x="82501" y="246467"/>
                        <a:pt x="35210" y="199175"/>
                        <a:pt x="35210" y="140838"/>
                      </a:cubicBezTo>
                      <a:cubicBezTo>
                        <a:pt x="35268" y="82525"/>
                        <a:pt x="82526" y="35268"/>
                        <a:pt x="140838" y="3521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75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cs-CZ"/>
                </a:p>
              </p:txBody>
            </p:sp>
            <p:sp>
              <p:nvSpPr>
                <p:cNvPr id="62" name="Volný tvar: obrazec 61">
                  <a:extLst>
                    <a:ext uri="{FF2B5EF4-FFF2-40B4-BE49-F238E27FC236}">
                      <a16:creationId xmlns:a16="http://schemas.microsoft.com/office/drawing/2014/main" id="{D54079CF-30A7-5A48-ECFC-45DA953DAD8B}"/>
                    </a:ext>
                  </a:extLst>
                </p:cNvPr>
                <p:cNvSpPr/>
                <p:nvPr/>
              </p:nvSpPr>
              <p:spPr>
                <a:xfrm>
                  <a:off x="1835252" y="4643727"/>
                  <a:ext cx="668922" cy="651378"/>
                </a:xfrm>
                <a:custGeom>
                  <a:avLst/>
                  <a:gdLst>
                    <a:gd name="connsiteX0" fmla="*/ 668227 w 668922"/>
                    <a:gd name="connsiteY0" fmla="*/ 558848 h 651378"/>
                    <a:gd name="connsiteX1" fmla="*/ 612895 w 668922"/>
                    <a:gd name="connsiteY1" fmla="*/ 166561 h 651378"/>
                    <a:gd name="connsiteX2" fmla="*/ 601135 w 668922"/>
                    <a:gd name="connsiteY2" fmla="*/ 128640 h 651378"/>
                    <a:gd name="connsiteX3" fmla="*/ 587333 w 668922"/>
                    <a:gd name="connsiteY3" fmla="*/ 108606 h 651378"/>
                    <a:gd name="connsiteX4" fmla="*/ 446758 w 668922"/>
                    <a:gd name="connsiteY4" fmla="*/ 18487 h 651378"/>
                    <a:gd name="connsiteX5" fmla="*/ 336253 w 668922"/>
                    <a:gd name="connsiteY5" fmla="*/ 2 h 651378"/>
                    <a:gd name="connsiteX6" fmla="*/ 332627 w 668922"/>
                    <a:gd name="connsiteY6" fmla="*/ 2 h 651378"/>
                    <a:gd name="connsiteX7" fmla="*/ 222438 w 668922"/>
                    <a:gd name="connsiteY7" fmla="*/ 18399 h 651378"/>
                    <a:gd name="connsiteX8" fmla="*/ 80984 w 668922"/>
                    <a:gd name="connsiteY8" fmla="*/ 109380 h 651378"/>
                    <a:gd name="connsiteX9" fmla="*/ 67869 w 668922"/>
                    <a:gd name="connsiteY9" fmla="*/ 128640 h 651378"/>
                    <a:gd name="connsiteX10" fmla="*/ 56109 w 668922"/>
                    <a:gd name="connsiteY10" fmla="*/ 166578 h 651378"/>
                    <a:gd name="connsiteX11" fmla="*/ 671 w 668922"/>
                    <a:gd name="connsiteY11" fmla="*/ 559658 h 651378"/>
                    <a:gd name="connsiteX12" fmla="*/ 45792 w 668922"/>
                    <a:gd name="connsiteY12" fmla="*/ 649970 h 651378"/>
                    <a:gd name="connsiteX13" fmla="*/ 52676 w 668922"/>
                    <a:gd name="connsiteY13" fmla="*/ 651378 h 651378"/>
                    <a:gd name="connsiteX14" fmla="*/ 70282 w 668922"/>
                    <a:gd name="connsiteY14" fmla="*/ 633775 h 651378"/>
                    <a:gd name="connsiteX15" fmla="*/ 59577 w 668922"/>
                    <a:gd name="connsiteY15" fmla="*/ 617577 h 651378"/>
                    <a:gd name="connsiteX16" fmla="*/ 35634 w 668922"/>
                    <a:gd name="connsiteY16" fmla="*/ 563759 h 651378"/>
                    <a:gd name="connsiteX17" fmla="*/ 90948 w 668922"/>
                    <a:gd name="connsiteY17" fmla="*/ 171508 h 651378"/>
                    <a:gd name="connsiteX18" fmla="*/ 98730 w 668922"/>
                    <a:gd name="connsiteY18" fmla="*/ 145558 h 651378"/>
                    <a:gd name="connsiteX19" fmla="*/ 107339 w 668922"/>
                    <a:gd name="connsiteY19" fmla="*/ 132689 h 651378"/>
                    <a:gd name="connsiteX20" fmla="*/ 233882 w 668922"/>
                    <a:gd name="connsiteY20" fmla="*/ 51707 h 651378"/>
                    <a:gd name="connsiteX21" fmla="*/ 330849 w 668922"/>
                    <a:gd name="connsiteY21" fmla="*/ 35211 h 651378"/>
                    <a:gd name="connsiteX22" fmla="*/ 332609 w 668922"/>
                    <a:gd name="connsiteY22" fmla="*/ 35211 h 651378"/>
                    <a:gd name="connsiteX23" fmla="*/ 334493 w 668922"/>
                    <a:gd name="connsiteY23" fmla="*/ 34824 h 651378"/>
                    <a:gd name="connsiteX24" fmla="*/ 336394 w 668922"/>
                    <a:gd name="connsiteY24" fmla="*/ 35211 h 651378"/>
                    <a:gd name="connsiteX25" fmla="*/ 336500 w 668922"/>
                    <a:gd name="connsiteY25" fmla="*/ 35211 h 651378"/>
                    <a:gd name="connsiteX26" fmla="*/ 435368 w 668922"/>
                    <a:gd name="connsiteY26" fmla="*/ 51813 h 651378"/>
                    <a:gd name="connsiteX27" fmla="*/ 560978 w 668922"/>
                    <a:gd name="connsiteY27" fmla="*/ 131914 h 651378"/>
                    <a:gd name="connsiteX28" fmla="*/ 570256 w 668922"/>
                    <a:gd name="connsiteY28" fmla="*/ 145558 h 651378"/>
                    <a:gd name="connsiteX29" fmla="*/ 578037 w 668922"/>
                    <a:gd name="connsiteY29" fmla="*/ 171490 h 651378"/>
                    <a:gd name="connsiteX30" fmla="*/ 633263 w 668922"/>
                    <a:gd name="connsiteY30" fmla="*/ 562950 h 651378"/>
                    <a:gd name="connsiteX31" fmla="*/ 609409 w 668922"/>
                    <a:gd name="connsiteY31" fmla="*/ 617524 h 651378"/>
                    <a:gd name="connsiteX32" fmla="*/ 599932 w 668922"/>
                    <a:gd name="connsiteY32" fmla="*/ 640548 h 651378"/>
                    <a:gd name="connsiteX33" fmla="*/ 616310 w 668922"/>
                    <a:gd name="connsiteY33" fmla="*/ 651378 h 651378"/>
                    <a:gd name="connsiteX34" fmla="*/ 623194 w 668922"/>
                    <a:gd name="connsiteY34" fmla="*/ 649970 h 651378"/>
                    <a:gd name="connsiteX35" fmla="*/ 668227 w 668922"/>
                    <a:gd name="connsiteY35" fmla="*/ 558848 h 651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668922" h="651378">
                      <a:moveTo>
                        <a:pt x="668227" y="558848"/>
                      </a:moveTo>
                      <a:lnTo>
                        <a:pt x="612895" y="166561"/>
                      </a:lnTo>
                      <a:cubicBezTo>
                        <a:pt x="611314" y="153311"/>
                        <a:pt x="607328" y="140460"/>
                        <a:pt x="601135" y="128640"/>
                      </a:cubicBezTo>
                      <a:cubicBezTo>
                        <a:pt x="597221" y="121514"/>
                        <a:pt x="592598" y="114801"/>
                        <a:pt x="587333" y="108606"/>
                      </a:cubicBezTo>
                      <a:cubicBezTo>
                        <a:pt x="548653" y="67398"/>
                        <a:pt x="500351" y="36433"/>
                        <a:pt x="446758" y="18487"/>
                      </a:cubicBezTo>
                      <a:cubicBezTo>
                        <a:pt x="411227" y="6144"/>
                        <a:pt x="373866" y="-105"/>
                        <a:pt x="336253" y="2"/>
                      </a:cubicBezTo>
                      <a:cubicBezTo>
                        <a:pt x="335095" y="495"/>
                        <a:pt x="333785" y="495"/>
                        <a:pt x="332627" y="2"/>
                      </a:cubicBezTo>
                      <a:cubicBezTo>
                        <a:pt x="295123" y="-125"/>
                        <a:pt x="257868" y="6097"/>
                        <a:pt x="222438" y="18399"/>
                      </a:cubicBezTo>
                      <a:cubicBezTo>
                        <a:pt x="168455" y="36493"/>
                        <a:pt x="119838" y="67764"/>
                        <a:pt x="80984" y="109380"/>
                      </a:cubicBezTo>
                      <a:cubicBezTo>
                        <a:pt x="75997" y="115359"/>
                        <a:pt x="71604" y="121809"/>
                        <a:pt x="67869" y="128640"/>
                      </a:cubicBezTo>
                      <a:cubicBezTo>
                        <a:pt x="61674" y="140465"/>
                        <a:pt x="57688" y="153322"/>
                        <a:pt x="56109" y="166578"/>
                      </a:cubicBezTo>
                      <a:lnTo>
                        <a:pt x="671" y="559658"/>
                      </a:lnTo>
                      <a:cubicBezTo>
                        <a:pt x="-4610" y="616187"/>
                        <a:pt x="22290" y="639971"/>
                        <a:pt x="45792" y="649970"/>
                      </a:cubicBezTo>
                      <a:cubicBezTo>
                        <a:pt x="47966" y="650903"/>
                        <a:pt x="50310" y="651382"/>
                        <a:pt x="52676" y="651378"/>
                      </a:cubicBezTo>
                      <a:cubicBezTo>
                        <a:pt x="62399" y="651378"/>
                        <a:pt x="70280" y="643499"/>
                        <a:pt x="70282" y="633775"/>
                      </a:cubicBezTo>
                      <a:cubicBezTo>
                        <a:pt x="70282" y="626718"/>
                        <a:pt x="66069" y="620343"/>
                        <a:pt x="59577" y="617577"/>
                      </a:cubicBezTo>
                      <a:cubicBezTo>
                        <a:pt x="47623" y="612490"/>
                        <a:pt x="32131" y="601293"/>
                        <a:pt x="35634" y="563759"/>
                      </a:cubicBezTo>
                      <a:lnTo>
                        <a:pt x="90948" y="171508"/>
                      </a:lnTo>
                      <a:cubicBezTo>
                        <a:pt x="91961" y="162460"/>
                        <a:pt x="94596" y="153670"/>
                        <a:pt x="98730" y="145558"/>
                      </a:cubicBezTo>
                      <a:cubicBezTo>
                        <a:pt x="101205" y="141016"/>
                        <a:pt x="104085" y="136710"/>
                        <a:pt x="107339" y="132689"/>
                      </a:cubicBezTo>
                      <a:cubicBezTo>
                        <a:pt x="142150" y="95619"/>
                        <a:pt x="185638" y="67789"/>
                        <a:pt x="233882" y="51707"/>
                      </a:cubicBezTo>
                      <a:cubicBezTo>
                        <a:pt x="265040" y="40769"/>
                        <a:pt x="297826" y="35192"/>
                        <a:pt x="330849" y="35211"/>
                      </a:cubicBezTo>
                      <a:cubicBezTo>
                        <a:pt x="331430" y="35211"/>
                        <a:pt x="332011" y="35211"/>
                        <a:pt x="332609" y="35211"/>
                      </a:cubicBezTo>
                      <a:cubicBezTo>
                        <a:pt x="333243" y="35118"/>
                        <a:pt x="333873" y="34988"/>
                        <a:pt x="334493" y="34824"/>
                      </a:cubicBezTo>
                      <a:cubicBezTo>
                        <a:pt x="335120" y="34988"/>
                        <a:pt x="335753" y="35118"/>
                        <a:pt x="336394" y="35211"/>
                      </a:cubicBezTo>
                      <a:lnTo>
                        <a:pt x="336500" y="35211"/>
                      </a:lnTo>
                      <a:cubicBezTo>
                        <a:pt x="370164" y="35049"/>
                        <a:pt x="403604" y="40664"/>
                        <a:pt x="435368" y="51813"/>
                      </a:cubicBezTo>
                      <a:cubicBezTo>
                        <a:pt x="483200" y="67752"/>
                        <a:pt x="526350" y="95270"/>
                        <a:pt x="560978" y="131914"/>
                      </a:cubicBezTo>
                      <a:cubicBezTo>
                        <a:pt x="564501" y="136154"/>
                        <a:pt x="567608" y="140722"/>
                        <a:pt x="570256" y="145558"/>
                      </a:cubicBezTo>
                      <a:cubicBezTo>
                        <a:pt x="574388" y="153663"/>
                        <a:pt x="577023" y="162448"/>
                        <a:pt x="578037" y="171490"/>
                      </a:cubicBezTo>
                      <a:lnTo>
                        <a:pt x="633263" y="562950"/>
                      </a:lnTo>
                      <a:cubicBezTo>
                        <a:pt x="636784" y="601293"/>
                        <a:pt x="621363" y="612490"/>
                        <a:pt x="609409" y="617524"/>
                      </a:cubicBezTo>
                      <a:cubicBezTo>
                        <a:pt x="600434" y="621266"/>
                        <a:pt x="596191" y="631573"/>
                        <a:pt x="599932" y="640548"/>
                      </a:cubicBezTo>
                      <a:cubicBezTo>
                        <a:pt x="602684" y="647150"/>
                        <a:pt x="609157" y="651429"/>
                        <a:pt x="616310" y="651378"/>
                      </a:cubicBezTo>
                      <a:cubicBezTo>
                        <a:pt x="618676" y="651382"/>
                        <a:pt x="621019" y="650903"/>
                        <a:pt x="623194" y="649970"/>
                      </a:cubicBezTo>
                      <a:cubicBezTo>
                        <a:pt x="646696" y="639971"/>
                        <a:pt x="673614" y="616169"/>
                        <a:pt x="668227" y="55884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75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cs-CZ"/>
                </a:p>
              </p:txBody>
            </p:sp>
          </p:grpSp>
          <p:grpSp>
            <p:nvGrpSpPr>
              <p:cNvPr id="52" name="Zástupný obsah 4" descr="Muž obrys">
                <a:extLst>
                  <a:ext uri="{FF2B5EF4-FFF2-40B4-BE49-F238E27FC236}">
                    <a16:creationId xmlns:a16="http://schemas.microsoft.com/office/drawing/2014/main" id="{BBAA4562-40D1-0B28-82C7-F19CB11AF282}"/>
                  </a:ext>
                </a:extLst>
              </p:cNvPr>
              <p:cNvGrpSpPr/>
              <p:nvPr/>
            </p:nvGrpSpPr>
            <p:grpSpPr>
              <a:xfrm>
                <a:off x="1081663" y="4326843"/>
                <a:ext cx="668922" cy="1584429"/>
                <a:chOff x="1081663" y="4326843"/>
                <a:chExt cx="668922" cy="1584429"/>
              </a:xfrm>
              <a:solidFill>
                <a:srgbClr val="000000"/>
              </a:solidFill>
            </p:grpSpPr>
            <p:sp>
              <p:nvSpPr>
                <p:cNvPr id="57" name="Volný tvar: obrazec 56">
                  <a:extLst>
                    <a:ext uri="{FF2B5EF4-FFF2-40B4-BE49-F238E27FC236}">
                      <a16:creationId xmlns:a16="http://schemas.microsoft.com/office/drawing/2014/main" id="{081B1F1A-5423-29A3-7A23-2F252212C895}"/>
                    </a:ext>
                  </a:extLst>
                </p:cNvPr>
                <p:cNvSpPr/>
                <p:nvPr/>
              </p:nvSpPr>
              <p:spPr>
                <a:xfrm>
                  <a:off x="1240108" y="4872591"/>
                  <a:ext cx="352095" cy="1038681"/>
                </a:xfrm>
                <a:custGeom>
                  <a:avLst/>
                  <a:gdLst>
                    <a:gd name="connsiteX0" fmla="*/ 330635 w 352095"/>
                    <a:gd name="connsiteY0" fmla="*/ 0 h 1038681"/>
                    <a:gd name="connsiteX1" fmla="*/ 330635 w 352095"/>
                    <a:gd name="connsiteY1" fmla="*/ 0 h 1038681"/>
                    <a:gd name="connsiteX2" fmla="*/ 313030 w 352095"/>
                    <a:gd name="connsiteY2" fmla="*/ 17605 h 1038681"/>
                    <a:gd name="connsiteX3" fmla="*/ 316886 w 352095"/>
                    <a:gd name="connsiteY3" fmla="*/ 1003472 h 1038681"/>
                    <a:gd name="connsiteX4" fmla="*/ 193652 w 352095"/>
                    <a:gd name="connsiteY4" fmla="*/ 1003472 h 1038681"/>
                    <a:gd name="connsiteX5" fmla="*/ 193652 w 352095"/>
                    <a:gd name="connsiteY5" fmla="*/ 404910 h 1038681"/>
                    <a:gd name="connsiteX6" fmla="*/ 158443 w 352095"/>
                    <a:gd name="connsiteY6" fmla="*/ 404910 h 1038681"/>
                    <a:gd name="connsiteX7" fmla="*/ 158443 w 352095"/>
                    <a:gd name="connsiteY7" fmla="*/ 1003472 h 1038681"/>
                    <a:gd name="connsiteX8" fmla="*/ 35210 w 352095"/>
                    <a:gd name="connsiteY8" fmla="*/ 1003472 h 1038681"/>
                    <a:gd name="connsiteX9" fmla="*/ 35210 w 352095"/>
                    <a:gd name="connsiteY9" fmla="*/ 17605 h 1038681"/>
                    <a:gd name="connsiteX10" fmla="*/ 17605 w 352095"/>
                    <a:gd name="connsiteY10" fmla="*/ 0 h 1038681"/>
                    <a:gd name="connsiteX11" fmla="*/ 0 w 352095"/>
                    <a:gd name="connsiteY11" fmla="*/ 17605 h 1038681"/>
                    <a:gd name="connsiteX12" fmla="*/ 0 w 352095"/>
                    <a:gd name="connsiteY12" fmla="*/ 1038682 h 1038681"/>
                    <a:gd name="connsiteX13" fmla="*/ 352095 w 352095"/>
                    <a:gd name="connsiteY13" fmla="*/ 1038682 h 1038681"/>
                    <a:gd name="connsiteX14" fmla="*/ 348170 w 352095"/>
                    <a:gd name="connsiteY14" fmla="*/ 17605 h 1038681"/>
                    <a:gd name="connsiteX15" fmla="*/ 330635 w 352095"/>
                    <a:gd name="connsiteY15" fmla="*/ 0 h 1038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52095" h="1038681">
                      <a:moveTo>
                        <a:pt x="330635" y="0"/>
                      </a:moveTo>
                      <a:lnTo>
                        <a:pt x="330635" y="0"/>
                      </a:lnTo>
                      <a:cubicBezTo>
                        <a:pt x="320912" y="0"/>
                        <a:pt x="313030" y="7882"/>
                        <a:pt x="313030" y="17605"/>
                      </a:cubicBezTo>
                      <a:lnTo>
                        <a:pt x="316886" y="1003472"/>
                      </a:lnTo>
                      <a:lnTo>
                        <a:pt x="193652" y="1003472"/>
                      </a:lnTo>
                      <a:lnTo>
                        <a:pt x="193652" y="404910"/>
                      </a:lnTo>
                      <a:lnTo>
                        <a:pt x="158443" y="404910"/>
                      </a:lnTo>
                      <a:lnTo>
                        <a:pt x="158443" y="1003472"/>
                      </a:lnTo>
                      <a:lnTo>
                        <a:pt x="35210" y="1003472"/>
                      </a:lnTo>
                      <a:lnTo>
                        <a:pt x="35210" y="17605"/>
                      </a:lnTo>
                      <a:cubicBezTo>
                        <a:pt x="35210" y="7882"/>
                        <a:pt x="27328" y="0"/>
                        <a:pt x="17605" y="0"/>
                      </a:cubicBezTo>
                      <a:cubicBezTo>
                        <a:pt x="7882" y="0"/>
                        <a:pt x="0" y="7882"/>
                        <a:pt x="0" y="17605"/>
                      </a:cubicBezTo>
                      <a:lnTo>
                        <a:pt x="0" y="1038682"/>
                      </a:lnTo>
                      <a:lnTo>
                        <a:pt x="352095" y="1038682"/>
                      </a:lnTo>
                      <a:lnTo>
                        <a:pt x="348170" y="17605"/>
                      </a:lnTo>
                      <a:cubicBezTo>
                        <a:pt x="348170" y="7910"/>
                        <a:pt x="340330" y="39"/>
                        <a:pt x="33063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75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cs-CZ"/>
                </a:p>
              </p:txBody>
            </p:sp>
            <p:sp>
              <p:nvSpPr>
                <p:cNvPr id="58" name="Volný tvar: obrazec 57">
                  <a:extLst>
                    <a:ext uri="{FF2B5EF4-FFF2-40B4-BE49-F238E27FC236}">
                      <a16:creationId xmlns:a16="http://schemas.microsoft.com/office/drawing/2014/main" id="{7FE5055F-1607-8ED1-2B40-2A1CB534E8F5}"/>
                    </a:ext>
                  </a:extLst>
                </p:cNvPr>
                <p:cNvSpPr/>
                <p:nvPr/>
              </p:nvSpPr>
              <p:spPr>
                <a:xfrm>
                  <a:off x="1275317" y="4326843"/>
                  <a:ext cx="281676" cy="281676"/>
                </a:xfrm>
                <a:custGeom>
                  <a:avLst/>
                  <a:gdLst>
                    <a:gd name="connsiteX0" fmla="*/ 140838 w 281676"/>
                    <a:gd name="connsiteY0" fmla="*/ 281676 h 281676"/>
                    <a:gd name="connsiteX1" fmla="*/ 281676 w 281676"/>
                    <a:gd name="connsiteY1" fmla="*/ 140838 h 281676"/>
                    <a:gd name="connsiteX2" fmla="*/ 140838 w 281676"/>
                    <a:gd name="connsiteY2" fmla="*/ 0 h 281676"/>
                    <a:gd name="connsiteX3" fmla="*/ 0 w 281676"/>
                    <a:gd name="connsiteY3" fmla="*/ 140838 h 281676"/>
                    <a:gd name="connsiteX4" fmla="*/ 140838 w 281676"/>
                    <a:gd name="connsiteY4" fmla="*/ 281676 h 281676"/>
                    <a:gd name="connsiteX5" fmla="*/ 140838 w 281676"/>
                    <a:gd name="connsiteY5" fmla="*/ 35210 h 281676"/>
                    <a:gd name="connsiteX6" fmla="*/ 246467 w 281676"/>
                    <a:gd name="connsiteY6" fmla="*/ 140838 h 281676"/>
                    <a:gd name="connsiteX7" fmla="*/ 140838 w 281676"/>
                    <a:gd name="connsiteY7" fmla="*/ 246467 h 281676"/>
                    <a:gd name="connsiteX8" fmla="*/ 35210 w 281676"/>
                    <a:gd name="connsiteY8" fmla="*/ 140838 h 281676"/>
                    <a:gd name="connsiteX9" fmla="*/ 140838 w 281676"/>
                    <a:gd name="connsiteY9" fmla="*/ 35210 h 281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1676" h="281676">
                      <a:moveTo>
                        <a:pt x="140838" y="281676"/>
                      </a:moveTo>
                      <a:cubicBezTo>
                        <a:pt x="218621" y="281676"/>
                        <a:pt x="281676" y="218621"/>
                        <a:pt x="281676" y="140838"/>
                      </a:cubicBezTo>
                      <a:cubicBezTo>
                        <a:pt x="281676" y="63055"/>
                        <a:pt x="218621" y="0"/>
                        <a:pt x="140838" y="0"/>
                      </a:cubicBezTo>
                      <a:cubicBezTo>
                        <a:pt x="63055" y="0"/>
                        <a:pt x="0" y="63055"/>
                        <a:pt x="0" y="140838"/>
                      </a:cubicBezTo>
                      <a:cubicBezTo>
                        <a:pt x="88" y="218584"/>
                        <a:pt x="63092" y="281588"/>
                        <a:pt x="140838" y="281676"/>
                      </a:cubicBezTo>
                      <a:close/>
                      <a:moveTo>
                        <a:pt x="140838" y="35210"/>
                      </a:moveTo>
                      <a:cubicBezTo>
                        <a:pt x="199175" y="35210"/>
                        <a:pt x="246467" y="82501"/>
                        <a:pt x="246467" y="140838"/>
                      </a:cubicBezTo>
                      <a:cubicBezTo>
                        <a:pt x="246467" y="199175"/>
                        <a:pt x="199175" y="246467"/>
                        <a:pt x="140838" y="246467"/>
                      </a:cubicBezTo>
                      <a:cubicBezTo>
                        <a:pt x="82501" y="246467"/>
                        <a:pt x="35210" y="199175"/>
                        <a:pt x="35210" y="140838"/>
                      </a:cubicBezTo>
                      <a:cubicBezTo>
                        <a:pt x="35268" y="82525"/>
                        <a:pt x="82526" y="35268"/>
                        <a:pt x="140838" y="3521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75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cs-CZ"/>
                </a:p>
              </p:txBody>
            </p:sp>
            <p:sp>
              <p:nvSpPr>
                <p:cNvPr id="59" name="Volný tvar: obrazec 58">
                  <a:extLst>
                    <a:ext uri="{FF2B5EF4-FFF2-40B4-BE49-F238E27FC236}">
                      <a16:creationId xmlns:a16="http://schemas.microsoft.com/office/drawing/2014/main" id="{DD206EA9-6720-BECC-DE73-4A411EE6C752}"/>
                    </a:ext>
                  </a:extLst>
                </p:cNvPr>
                <p:cNvSpPr/>
                <p:nvPr/>
              </p:nvSpPr>
              <p:spPr>
                <a:xfrm>
                  <a:off x="1081663" y="4643727"/>
                  <a:ext cx="668922" cy="651378"/>
                </a:xfrm>
                <a:custGeom>
                  <a:avLst/>
                  <a:gdLst>
                    <a:gd name="connsiteX0" fmla="*/ 668227 w 668922"/>
                    <a:gd name="connsiteY0" fmla="*/ 558848 h 651378"/>
                    <a:gd name="connsiteX1" fmla="*/ 612895 w 668922"/>
                    <a:gd name="connsiteY1" fmla="*/ 166561 h 651378"/>
                    <a:gd name="connsiteX2" fmla="*/ 601135 w 668922"/>
                    <a:gd name="connsiteY2" fmla="*/ 128640 h 651378"/>
                    <a:gd name="connsiteX3" fmla="*/ 587333 w 668922"/>
                    <a:gd name="connsiteY3" fmla="*/ 108606 h 651378"/>
                    <a:gd name="connsiteX4" fmla="*/ 446758 w 668922"/>
                    <a:gd name="connsiteY4" fmla="*/ 18487 h 651378"/>
                    <a:gd name="connsiteX5" fmla="*/ 336253 w 668922"/>
                    <a:gd name="connsiteY5" fmla="*/ 2 h 651378"/>
                    <a:gd name="connsiteX6" fmla="*/ 332627 w 668922"/>
                    <a:gd name="connsiteY6" fmla="*/ 2 h 651378"/>
                    <a:gd name="connsiteX7" fmla="*/ 222438 w 668922"/>
                    <a:gd name="connsiteY7" fmla="*/ 18399 h 651378"/>
                    <a:gd name="connsiteX8" fmla="*/ 80984 w 668922"/>
                    <a:gd name="connsiteY8" fmla="*/ 109380 h 651378"/>
                    <a:gd name="connsiteX9" fmla="*/ 67869 w 668922"/>
                    <a:gd name="connsiteY9" fmla="*/ 128640 h 651378"/>
                    <a:gd name="connsiteX10" fmla="*/ 56109 w 668922"/>
                    <a:gd name="connsiteY10" fmla="*/ 166578 h 651378"/>
                    <a:gd name="connsiteX11" fmla="*/ 671 w 668922"/>
                    <a:gd name="connsiteY11" fmla="*/ 559658 h 651378"/>
                    <a:gd name="connsiteX12" fmla="*/ 45792 w 668922"/>
                    <a:gd name="connsiteY12" fmla="*/ 649970 h 651378"/>
                    <a:gd name="connsiteX13" fmla="*/ 52676 w 668922"/>
                    <a:gd name="connsiteY13" fmla="*/ 651378 h 651378"/>
                    <a:gd name="connsiteX14" fmla="*/ 70282 w 668922"/>
                    <a:gd name="connsiteY14" fmla="*/ 633775 h 651378"/>
                    <a:gd name="connsiteX15" fmla="*/ 59577 w 668922"/>
                    <a:gd name="connsiteY15" fmla="*/ 617577 h 651378"/>
                    <a:gd name="connsiteX16" fmla="*/ 35634 w 668922"/>
                    <a:gd name="connsiteY16" fmla="*/ 563759 h 651378"/>
                    <a:gd name="connsiteX17" fmla="*/ 90948 w 668922"/>
                    <a:gd name="connsiteY17" fmla="*/ 171508 h 651378"/>
                    <a:gd name="connsiteX18" fmla="*/ 98730 w 668922"/>
                    <a:gd name="connsiteY18" fmla="*/ 145558 h 651378"/>
                    <a:gd name="connsiteX19" fmla="*/ 107339 w 668922"/>
                    <a:gd name="connsiteY19" fmla="*/ 132689 h 651378"/>
                    <a:gd name="connsiteX20" fmla="*/ 233882 w 668922"/>
                    <a:gd name="connsiteY20" fmla="*/ 51707 h 651378"/>
                    <a:gd name="connsiteX21" fmla="*/ 330849 w 668922"/>
                    <a:gd name="connsiteY21" fmla="*/ 35211 h 651378"/>
                    <a:gd name="connsiteX22" fmla="*/ 332609 w 668922"/>
                    <a:gd name="connsiteY22" fmla="*/ 35211 h 651378"/>
                    <a:gd name="connsiteX23" fmla="*/ 334493 w 668922"/>
                    <a:gd name="connsiteY23" fmla="*/ 34824 h 651378"/>
                    <a:gd name="connsiteX24" fmla="*/ 336394 w 668922"/>
                    <a:gd name="connsiteY24" fmla="*/ 35211 h 651378"/>
                    <a:gd name="connsiteX25" fmla="*/ 336500 w 668922"/>
                    <a:gd name="connsiteY25" fmla="*/ 35211 h 651378"/>
                    <a:gd name="connsiteX26" fmla="*/ 435368 w 668922"/>
                    <a:gd name="connsiteY26" fmla="*/ 51813 h 651378"/>
                    <a:gd name="connsiteX27" fmla="*/ 560978 w 668922"/>
                    <a:gd name="connsiteY27" fmla="*/ 131914 h 651378"/>
                    <a:gd name="connsiteX28" fmla="*/ 570256 w 668922"/>
                    <a:gd name="connsiteY28" fmla="*/ 145558 h 651378"/>
                    <a:gd name="connsiteX29" fmla="*/ 578037 w 668922"/>
                    <a:gd name="connsiteY29" fmla="*/ 171490 h 651378"/>
                    <a:gd name="connsiteX30" fmla="*/ 633263 w 668922"/>
                    <a:gd name="connsiteY30" fmla="*/ 562950 h 651378"/>
                    <a:gd name="connsiteX31" fmla="*/ 609409 w 668922"/>
                    <a:gd name="connsiteY31" fmla="*/ 617524 h 651378"/>
                    <a:gd name="connsiteX32" fmla="*/ 599932 w 668922"/>
                    <a:gd name="connsiteY32" fmla="*/ 640548 h 651378"/>
                    <a:gd name="connsiteX33" fmla="*/ 616310 w 668922"/>
                    <a:gd name="connsiteY33" fmla="*/ 651378 h 651378"/>
                    <a:gd name="connsiteX34" fmla="*/ 623194 w 668922"/>
                    <a:gd name="connsiteY34" fmla="*/ 649970 h 651378"/>
                    <a:gd name="connsiteX35" fmla="*/ 668227 w 668922"/>
                    <a:gd name="connsiteY35" fmla="*/ 558848 h 651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668922" h="651378">
                      <a:moveTo>
                        <a:pt x="668227" y="558848"/>
                      </a:moveTo>
                      <a:lnTo>
                        <a:pt x="612895" y="166561"/>
                      </a:lnTo>
                      <a:cubicBezTo>
                        <a:pt x="611314" y="153311"/>
                        <a:pt x="607328" y="140460"/>
                        <a:pt x="601135" y="128640"/>
                      </a:cubicBezTo>
                      <a:cubicBezTo>
                        <a:pt x="597221" y="121514"/>
                        <a:pt x="592598" y="114801"/>
                        <a:pt x="587333" y="108606"/>
                      </a:cubicBezTo>
                      <a:cubicBezTo>
                        <a:pt x="548653" y="67398"/>
                        <a:pt x="500351" y="36433"/>
                        <a:pt x="446758" y="18487"/>
                      </a:cubicBezTo>
                      <a:cubicBezTo>
                        <a:pt x="411227" y="6144"/>
                        <a:pt x="373866" y="-105"/>
                        <a:pt x="336253" y="2"/>
                      </a:cubicBezTo>
                      <a:cubicBezTo>
                        <a:pt x="335095" y="495"/>
                        <a:pt x="333785" y="495"/>
                        <a:pt x="332627" y="2"/>
                      </a:cubicBezTo>
                      <a:cubicBezTo>
                        <a:pt x="295123" y="-125"/>
                        <a:pt x="257868" y="6097"/>
                        <a:pt x="222438" y="18399"/>
                      </a:cubicBezTo>
                      <a:cubicBezTo>
                        <a:pt x="168455" y="36493"/>
                        <a:pt x="119838" y="67764"/>
                        <a:pt x="80984" y="109380"/>
                      </a:cubicBezTo>
                      <a:cubicBezTo>
                        <a:pt x="75997" y="115359"/>
                        <a:pt x="71604" y="121809"/>
                        <a:pt x="67869" y="128640"/>
                      </a:cubicBezTo>
                      <a:cubicBezTo>
                        <a:pt x="61674" y="140465"/>
                        <a:pt x="57688" y="153322"/>
                        <a:pt x="56109" y="166578"/>
                      </a:cubicBezTo>
                      <a:lnTo>
                        <a:pt x="671" y="559658"/>
                      </a:lnTo>
                      <a:cubicBezTo>
                        <a:pt x="-4610" y="616187"/>
                        <a:pt x="22290" y="639971"/>
                        <a:pt x="45792" y="649970"/>
                      </a:cubicBezTo>
                      <a:cubicBezTo>
                        <a:pt x="47966" y="650903"/>
                        <a:pt x="50310" y="651382"/>
                        <a:pt x="52676" y="651378"/>
                      </a:cubicBezTo>
                      <a:cubicBezTo>
                        <a:pt x="62399" y="651378"/>
                        <a:pt x="70280" y="643499"/>
                        <a:pt x="70282" y="633775"/>
                      </a:cubicBezTo>
                      <a:cubicBezTo>
                        <a:pt x="70282" y="626718"/>
                        <a:pt x="66069" y="620343"/>
                        <a:pt x="59577" y="617577"/>
                      </a:cubicBezTo>
                      <a:cubicBezTo>
                        <a:pt x="47623" y="612490"/>
                        <a:pt x="32131" y="601293"/>
                        <a:pt x="35634" y="563759"/>
                      </a:cubicBezTo>
                      <a:lnTo>
                        <a:pt x="90948" y="171508"/>
                      </a:lnTo>
                      <a:cubicBezTo>
                        <a:pt x="91961" y="162460"/>
                        <a:pt x="94596" y="153670"/>
                        <a:pt x="98730" y="145558"/>
                      </a:cubicBezTo>
                      <a:cubicBezTo>
                        <a:pt x="101205" y="141016"/>
                        <a:pt x="104085" y="136710"/>
                        <a:pt x="107339" y="132689"/>
                      </a:cubicBezTo>
                      <a:cubicBezTo>
                        <a:pt x="142150" y="95619"/>
                        <a:pt x="185638" y="67789"/>
                        <a:pt x="233882" y="51707"/>
                      </a:cubicBezTo>
                      <a:cubicBezTo>
                        <a:pt x="265040" y="40769"/>
                        <a:pt x="297826" y="35192"/>
                        <a:pt x="330849" y="35211"/>
                      </a:cubicBezTo>
                      <a:cubicBezTo>
                        <a:pt x="331430" y="35211"/>
                        <a:pt x="332011" y="35211"/>
                        <a:pt x="332609" y="35211"/>
                      </a:cubicBezTo>
                      <a:cubicBezTo>
                        <a:pt x="333243" y="35118"/>
                        <a:pt x="333873" y="34988"/>
                        <a:pt x="334493" y="34824"/>
                      </a:cubicBezTo>
                      <a:cubicBezTo>
                        <a:pt x="335120" y="34988"/>
                        <a:pt x="335753" y="35118"/>
                        <a:pt x="336394" y="35211"/>
                      </a:cubicBezTo>
                      <a:lnTo>
                        <a:pt x="336500" y="35211"/>
                      </a:lnTo>
                      <a:cubicBezTo>
                        <a:pt x="370164" y="35049"/>
                        <a:pt x="403604" y="40664"/>
                        <a:pt x="435368" y="51813"/>
                      </a:cubicBezTo>
                      <a:cubicBezTo>
                        <a:pt x="483200" y="67752"/>
                        <a:pt x="526350" y="95270"/>
                        <a:pt x="560978" y="131914"/>
                      </a:cubicBezTo>
                      <a:cubicBezTo>
                        <a:pt x="564501" y="136154"/>
                        <a:pt x="567608" y="140722"/>
                        <a:pt x="570256" y="145558"/>
                      </a:cubicBezTo>
                      <a:cubicBezTo>
                        <a:pt x="574388" y="153663"/>
                        <a:pt x="577023" y="162448"/>
                        <a:pt x="578037" y="171490"/>
                      </a:cubicBezTo>
                      <a:lnTo>
                        <a:pt x="633263" y="562950"/>
                      </a:lnTo>
                      <a:cubicBezTo>
                        <a:pt x="636784" y="601293"/>
                        <a:pt x="621363" y="612490"/>
                        <a:pt x="609409" y="617524"/>
                      </a:cubicBezTo>
                      <a:cubicBezTo>
                        <a:pt x="600434" y="621266"/>
                        <a:pt x="596191" y="631573"/>
                        <a:pt x="599932" y="640548"/>
                      </a:cubicBezTo>
                      <a:cubicBezTo>
                        <a:pt x="602684" y="647150"/>
                        <a:pt x="609157" y="651429"/>
                        <a:pt x="616310" y="651378"/>
                      </a:cubicBezTo>
                      <a:cubicBezTo>
                        <a:pt x="618676" y="651382"/>
                        <a:pt x="621019" y="650903"/>
                        <a:pt x="623194" y="649970"/>
                      </a:cubicBezTo>
                      <a:cubicBezTo>
                        <a:pt x="646696" y="639971"/>
                        <a:pt x="673614" y="616169"/>
                        <a:pt x="668227" y="55884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75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cs-CZ"/>
                </a:p>
              </p:txBody>
            </p:sp>
          </p:grpSp>
          <p:grpSp>
            <p:nvGrpSpPr>
              <p:cNvPr id="53" name="Zástupný obsah 4" descr="Muž obrys">
                <a:extLst>
                  <a:ext uri="{FF2B5EF4-FFF2-40B4-BE49-F238E27FC236}">
                    <a16:creationId xmlns:a16="http://schemas.microsoft.com/office/drawing/2014/main" id="{D16D3D80-8F34-9382-A7F5-4F193F615209}"/>
                  </a:ext>
                </a:extLst>
              </p:cNvPr>
              <p:cNvGrpSpPr/>
              <p:nvPr/>
            </p:nvGrpSpPr>
            <p:grpSpPr>
              <a:xfrm>
                <a:off x="3325943" y="4339182"/>
                <a:ext cx="668922" cy="1584429"/>
                <a:chOff x="3325943" y="4339182"/>
                <a:chExt cx="668922" cy="1584429"/>
              </a:xfrm>
              <a:solidFill>
                <a:srgbClr val="000000"/>
              </a:solidFill>
            </p:grpSpPr>
            <p:sp>
              <p:nvSpPr>
                <p:cNvPr id="54" name="Volný tvar: obrazec 53">
                  <a:extLst>
                    <a:ext uri="{FF2B5EF4-FFF2-40B4-BE49-F238E27FC236}">
                      <a16:creationId xmlns:a16="http://schemas.microsoft.com/office/drawing/2014/main" id="{F8662C60-EA71-B622-1BBA-BC40992300CE}"/>
                    </a:ext>
                  </a:extLst>
                </p:cNvPr>
                <p:cNvSpPr/>
                <p:nvPr/>
              </p:nvSpPr>
              <p:spPr>
                <a:xfrm>
                  <a:off x="3484388" y="4884930"/>
                  <a:ext cx="352095" cy="1038681"/>
                </a:xfrm>
                <a:custGeom>
                  <a:avLst/>
                  <a:gdLst>
                    <a:gd name="connsiteX0" fmla="*/ 330635 w 352095"/>
                    <a:gd name="connsiteY0" fmla="*/ 0 h 1038681"/>
                    <a:gd name="connsiteX1" fmla="*/ 330635 w 352095"/>
                    <a:gd name="connsiteY1" fmla="*/ 0 h 1038681"/>
                    <a:gd name="connsiteX2" fmla="*/ 313030 w 352095"/>
                    <a:gd name="connsiteY2" fmla="*/ 17605 h 1038681"/>
                    <a:gd name="connsiteX3" fmla="*/ 316886 w 352095"/>
                    <a:gd name="connsiteY3" fmla="*/ 1003472 h 1038681"/>
                    <a:gd name="connsiteX4" fmla="*/ 193652 w 352095"/>
                    <a:gd name="connsiteY4" fmla="*/ 1003472 h 1038681"/>
                    <a:gd name="connsiteX5" fmla="*/ 193652 w 352095"/>
                    <a:gd name="connsiteY5" fmla="*/ 404910 h 1038681"/>
                    <a:gd name="connsiteX6" fmla="*/ 158443 w 352095"/>
                    <a:gd name="connsiteY6" fmla="*/ 404910 h 1038681"/>
                    <a:gd name="connsiteX7" fmla="*/ 158443 w 352095"/>
                    <a:gd name="connsiteY7" fmla="*/ 1003472 h 1038681"/>
                    <a:gd name="connsiteX8" fmla="*/ 35210 w 352095"/>
                    <a:gd name="connsiteY8" fmla="*/ 1003472 h 1038681"/>
                    <a:gd name="connsiteX9" fmla="*/ 35210 w 352095"/>
                    <a:gd name="connsiteY9" fmla="*/ 17605 h 1038681"/>
                    <a:gd name="connsiteX10" fmla="*/ 17605 w 352095"/>
                    <a:gd name="connsiteY10" fmla="*/ 0 h 1038681"/>
                    <a:gd name="connsiteX11" fmla="*/ 0 w 352095"/>
                    <a:gd name="connsiteY11" fmla="*/ 17605 h 1038681"/>
                    <a:gd name="connsiteX12" fmla="*/ 0 w 352095"/>
                    <a:gd name="connsiteY12" fmla="*/ 1038682 h 1038681"/>
                    <a:gd name="connsiteX13" fmla="*/ 352095 w 352095"/>
                    <a:gd name="connsiteY13" fmla="*/ 1038682 h 1038681"/>
                    <a:gd name="connsiteX14" fmla="*/ 348170 w 352095"/>
                    <a:gd name="connsiteY14" fmla="*/ 17605 h 1038681"/>
                    <a:gd name="connsiteX15" fmla="*/ 330635 w 352095"/>
                    <a:gd name="connsiteY15" fmla="*/ 0 h 1038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52095" h="1038681">
                      <a:moveTo>
                        <a:pt x="330635" y="0"/>
                      </a:moveTo>
                      <a:lnTo>
                        <a:pt x="330635" y="0"/>
                      </a:lnTo>
                      <a:cubicBezTo>
                        <a:pt x="320912" y="0"/>
                        <a:pt x="313030" y="7882"/>
                        <a:pt x="313030" y="17605"/>
                      </a:cubicBezTo>
                      <a:lnTo>
                        <a:pt x="316886" y="1003472"/>
                      </a:lnTo>
                      <a:lnTo>
                        <a:pt x="193652" y="1003472"/>
                      </a:lnTo>
                      <a:lnTo>
                        <a:pt x="193652" y="404910"/>
                      </a:lnTo>
                      <a:lnTo>
                        <a:pt x="158443" y="404910"/>
                      </a:lnTo>
                      <a:lnTo>
                        <a:pt x="158443" y="1003472"/>
                      </a:lnTo>
                      <a:lnTo>
                        <a:pt x="35210" y="1003472"/>
                      </a:lnTo>
                      <a:lnTo>
                        <a:pt x="35210" y="17605"/>
                      </a:lnTo>
                      <a:cubicBezTo>
                        <a:pt x="35210" y="7882"/>
                        <a:pt x="27328" y="0"/>
                        <a:pt x="17605" y="0"/>
                      </a:cubicBezTo>
                      <a:cubicBezTo>
                        <a:pt x="7882" y="0"/>
                        <a:pt x="0" y="7882"/>
                        <a:pt x="0" y="17605"/>
                      </a:cubicBezTo>
                      <a:lnTo>
                        <a:pt x="0" y="1038682"/>
                      </a:lnTo>
                      <a:lnTo>
                        <a:pt x="352095" y="1038682"/>
                      </a:lnTo>
                      <a:lnTo>
                        <a:pt x="348170" y="17605"/>
                      </a:lnTo>
                      <a:cubicBezTo>
                        <a:pt x="348170" y="7910"/>
                        <a:pt x="340330" y="39"/>
                        <a:pt x="33063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75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cs-CZ"/>
                </a:p>
              </p:txBody>
            </p:sp>
            <p:sp>
              <p:nvSpPr>
                <p:cNvPr id="55" name="Volný tvar: obrazec 54">
                  <a:extLst>
                    <a:ext uri="{FF2B5EF4-FFF2-40B4-BE49-F238E27FC236}">
                      <a16:creationId xmlns:a16="http://schemas.microsoft.com/office/drawing/2014/main" id="{D8C547D9-3C56-929D-0F45-76A0865B3FE1}"/>
                    </a:ext>
                  </a:extLst>
                </p:cNvPr>
                <p:cNvSpPr/>
                <p:nvPr/>
              </p:nvSpPr>
              <p:spPr>
                <a:xfrm>
                  <a:off x="3519597" y="4339182"/>
                  <a:ext cx="281676" cy="281676"/>
                </a:xfrm>
                <a:custGeom>
                  <a:avLst/>
                  <a:gdLst>
                    <a:gd name="connsiteX0" fmla="*/ 140838 w 281676"/>
                    <a:gd name="connsiteY0" fmla="*/ 281676 h 281676"/>
                    <a:gd name="connsiteX1" fmla="*/ 281676 w 281676"/>
                    <a:gd name="connsiteY1" fmla="*/ 140838 h 281676"/>
                    <a:gd name="connsiteX2" fmla="*/ 140838 w 281676"/>
                    <a:gd name="connsiteY2" fmla="*/ 0 h 281676"/>
                    <a:gd name="connsiteX3" fmla="*/ 0 w 281676"/>
                    <a:gd name="connsiteY3" fmla="*/ 140838 h 281676"/>
                    <a:gd name="connsiteX4" fmla="*/ 140838 w 281676"/>
                    <a:gd name="connsiteY4" fmla="*/ 281676 h 281676"/>
                    <a:gd name="connsiteX5" fmla="*/ 140838 w 281676"/>
                    <a:gd name="connsiteY5" fmla="*/ 35210 h 281676"/>
                    <a:gd name="connsiteX6" fmla="*/ 246467 w 281676"/>
                    <a:gd name="connsiteY6" fmla="*/ 140838 h 281676"/>
                    <a:gd name="connsiteX7" fmla="*/ 140838 w 281676"/>
                    <a:gd name="connsiteY7" fmla="*/ 246467 h 281676"/>
                    <a:gd name="connsiteX8" fmla="*/ 35210 w 281676"/>
                    <a:gd name="connsiteY8" fmla="*/ 140838 h 281676"/>
                    <a:gd name="connsiteX9" fmla="*/ 140838 w 281676"/>
                    <a:gd name="connsiteY9" fmla="*/ 35210 h 281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1676" h="281676">
                      <a:moveTo>
                        <a:pt x="140838" y="281676"/>
                      </a:moveTo>
                      <a:cubicBezTo>
                        <a:pt x="218621" y="281676"/>
                        <a:pt x="281676" y="218621"/>
                        <a:pt x="281676" y="140838"/>
                      </a:cubicBezTo>
                      <a:cubicBezTo>
                        <a:pt x="281676" y="63055"/>
                        <a:pt x="218621" y="0"/>
                        <a:pt x="140838" y="0"/>
                      </a:cubicBezTo>
                      <a:cubicBezTo>
                        <a:pt x="63055" y="0"/>
                        <a:pt x="0" y="63055"/>
                        <a:pt x="0" y="140838"/>
                      </a:cubicBezTo>
                      <a:cubicBezTo>
                        <a:pt x="88" y="218584"/>
                        <a:pt x="63092" y="281588"/>
                        <a:pt x="140838" y="281676"/>
                      </a:cubicBezTo>
                      <a:close/>
                      <a:moveTo>
                        <a:pt x="140838" y="35210"/>
                      </a:moveTo>
                      <a:cubicBezTo>
                        <a:pt x="199175" y="35210"/>
                        <a:pt x="246467" y="82501"/>
                        <a:pt x="246467" y="140838"/>
                      </a:cubicBezTo>
                      <a:cubicBezTo>
                        <a:pt x="246467" y="199175"/>
                        <a:pt x="199175" y="246467"/>
                        <a:pt x="140838" y="246467"/>
                      </a:cubicBezTo>
                      <a:cubicBezTo>
                        <a:pt x="82501" y="246467"/>
                        <a:pt x="35210" y="199175"/>
                        <a:pt x="35210" y="140838"/>
                      </a:cubicBezTo>
                      <a:cubicBezTo>
                        <a:pt x="35268" y="82525"/>
                        <a:pt x="82526" y="35268"/>
                        <a:pt x="140838" y="3521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75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cs-CZ"/>
                </a:p>
              </p:txBody>
            </p:sp>
            <p:sp>
              <p:nvSpPr>
                <p:cNvPr id="56" name="Volný tvar: obrazec 55">
                  <a:extLst>
                    <a:ext uri="{FF2B5EF4-FFF2-40B4-BE49-F238E27FC236}">
                      <a16:creationId xmlns:a16="http://schemas.microsoft.com/office/drawing/2014/main" id="{8E28BF8B-0940-56D5-3B2E-F4219D41E1E7}"/>
                    </a:ext>
                  </a:extLst>
                </p:cNvPr>
                <p:cNvSpPr/>
                <p:nvPr/>
              </p:nvSpPr>
              <p:spPr>
                <a:xfrm>
                  <a:off x="3325943" y="4656066"/>
                  <a:ext cx="668922" cy="651378"/>
                </a:xfrm>
                <a:custGeom>
                  <a:avLst/>
                  <a:gdLst>
                    <a:gd name="connsiteX0" fmla="*/ 668227 w 668922"/>
                    <a:gd name="connsiteY0" fmla="*/ 558848 h 651378"/>
                    <a:gd name="connsiteX1" fmla="*/ 612895 w 668922"/>
                    <a:gd name="connsiteY1" fmla="*/ 166561 h 651378"/>
                    <a:gd name="connsiteX2" fmla="*/ 601135 w 668922"/>
                    <a:gd name="connsiteY2" fmla="*/ 128640 h 651378"/>
                    <a:gd name="connsiteX3" fmla="*/ 587333 w 668922"/>
                    <a:gd name="connsiteY3" fmla="*/ 108606 h 651378"/>
                    <a:gd name="connsiteX4" fmla="*/ 446758 w 668922"/>
                    <a:gd name="connsiteY4" fmla="*/ 18487 h 651378"/>
                    <a:gd name="connsiteX5" fmla="*/ 336253 w 668922"/>
                    <a:gd name="connsiteY5" fmla="*/ 2 h 651378"/>
                    <a:gd name="connsiteX6" fmla="*/ 332627 w 668922"/>
                    <a:gd name="connsiteY6" fmla="*/ 2 h 651378"/>
                    <a:gd name="connsiteX7" fmla="*/ 222438 w 668922"/>
                    <a:gd name="connsiteY7" fmla="*/ 18399 h 651378"/>
                    <a:gd name="connsiteX8" fmla="*/ 80984 w 668922"/>
                    <a:gd name="connsiteY8" fmla="*/ 109380 h 651378"/>
                    <a:gd name="connsiteX9" fmla="*/ 67869 w 668922"/>
                    <a:gd name="connsiteY9" fmla="*/ 128640 h 651378"/>
                    <a:gd name="connsiteX10" fmla="*/ 56109 w 668922"/>
                    <a:gd name="connsiteY10" fmla="*/ 166578 h 651378"/>
                    <a:gd name="connsiteX11" fmla="*/ 671 w 668922"/>
                    <a:gd name="connsiteY11" fmla="*/ 559658 h 651378"/>
                    <a:gd name="connsiteX12" fmla="*/ 45792 w 668922"/>
                    <a:gd name="connsiteY12" fmla="*/ 649970 h 651378"/>
                    <a:gd name="connsiteX13" fmla="*/ 52676 w 668922"/>
                    <a:gd name="connsiteY13" fmla="*/ 651378 h 651378"/>
                    <a:gd name="connsiteX14" fmla="*/ 70282 w 668922"/>
                    <a:gd name="connsiteY14" fmla="*/ 633775 h 651378"/>
                    <a:gd name="connsiteX15" fmla="*/ 59577 w 668922"/>
                    <a:gd name="connsiteY15" fmla="*/ 617577 h 651378"/>
                    <a:gd name="connsiteX16" fmla="*/ 35634 w 668922"/>
                    <a:gd name="connsiteY16" fmla="*/ 563759 h 651378"/>
                    <a:gd name="connsiteX17" fmla="*/ 90948 w 668922"/>
                    <a:gd name="connsiteY17" fmla="*/ 171508 h 651378"/>
                    <a:gd name="connsiteX18" fmla="*/ 98730 w 668922"/>
                    <a:gd name="connsiteY18" fmla="*/ 145558 h 651378"/>
                    <a:gd name="connsiteX19" fmla="*/ 107339 w 668922"/>
                    <a:gd name="connsiteY19" fmla="*/ 132689 h 651378"/>
                    <a:gd name="connsiteX20" fmla="*/ 233882 w 668922"/>
                    <a:gd name="connsiteY20" fmla="*/ 51707 h 651378"/>
                    <a:gd name="connsiteX21" fmla="*/ 330849 w 668922"/>
                    <a:gd name="connsiteY21" fmla="*/ 35211 h 651378"/>
                    <a:gd name="connsiteX22" fmla="*/ 332609 w 668922"/>
                    <a:gd name="connsiteY22" fmla="*/ 35211 h 651378"/>
                    <a:gd name="connsiteX23" fmla="*/ 334493 w 668922"/>
                    <a:gd name="connsiteY23" fmla="*/ 34824 h 651378"/>
                    <a:gd name="connsiteX24" fmla="*/ 336394 w 668922"/>
                    <a:gd name="connsiteY24" fmla="*/ 35211 h 651378"/>
                    <a:gd name="connsiteX25" fmla="*/ 336500 w 668922"/>
                    <a:gd name="connsiteY25" fmla="*/ 35211 h 651378"/>
                    <a:gd name="connsiteX26" fmla="*/ 435368 w 668922"/>
                    <a:gd name="connsiteY26" fmla="*/ 51813 h 651378"/>
                    <a:gd name="connsiteX27" fmla="*/ 560978 w 668922"/>
                    <a:gd name="connsiteY27" fmla="*/ 131914 h 651378"/>
                    <a:gd name="connsiteX28" fmla="*/ 570256 w 668922"/>
                    <a:gd name="connsiteY28" fmla="*/ 145558 h 651378"/>
                    <a:gd name="connsiteX29" fmla="*/ 578037 w 668922"/>
                    <a:gd name="connsiteY29" fmla="*/ 171490 h 651378"/>
                    <a:gd name="connsiteX30" fmla="*/ 633263 w 668922"/>
                    <a:gd name="connsiteY30" fmla="*/ 562950 h 651378"/>
                    <a:gd name="connsiteX31" fmla="*/ 609409 w 668922"/>
                    <a:gd name="connsiteY31" fmla="*/ 617524 h 651378"/>
                    <a:gd name="connsiteX32" fmla="*/ 599932 w 668922"/>
                    <a:gd name="connsiteY32" fmla="*/ 640548 h 651378"/>
                    <a:gd name="connsiteX33" fmla="*/ 616310 w 668922"/>
                    <a:gd name="connsiteY33" fmla="*/ 651378 h 651378"/>
                    <a:gd name="connsiteX34" fmla="*/ 623194 w 668922"/>
                    <a:gd name="connsiteY34" fmla="*/ 649970 h 651378"/>
                    <a:gd name="connsiteX35" fmla="*/ 668227 w 668922"/>
                    <a:gd name="connsiteY35" fmla="*/ 558848 h 651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668922" h="651378">
                      <a:moveTo>
                        <a:pt x="668227" y="558848"/>
                      </a:moveTo>
                      <a:lnTo>
                        <a:pt x="612895" y="166561"/>
                      </a:lnTo>
                      <a:cubicBezTo>
                        <a:pt x="611314" y="153311"/>
                        <a:pt x="607328" y="140460"/>
                        <a:pt x="601135" y="128640"/>
                      </a:cubicBezTo>
                      <a:cubicBezTo>
                        <a:pt x="597221" y="121514"/>
                        <a:pt x="592598" y="114801"/>
                        <a:pt x="587333" y="108606"/>
                      </a:cubicBezTo>
                      <a:cubicBezTo>
                        <a:pt x="548653" y="67398"/>
                        <a:pt x="500351" y="36433"/>
                        <a:pt x="446758" y="18487"/>
                      </a:cubicBezTo>
                      <a:cubicBezTo>
                        <a:pt x="411227" y="6144"/>
                        <a:pt x="373866" y="-105"/>
                        <a:pt x="336253" y="2"/>
                      </a:cubicBezTo>
                      <a:cubicBezTo>
                        <a:pt x="335095" y="495"/>
                        <a:pt x="333785" y="495"/>
                        <a:pt x="332627" y="2"/>
                      </a:cubicBezTo>
                      <a:cubicBezTo>
                        <a:pt x="295123" y="-125"/>
                        <a:pt x="257868" y="6097"/>
                        <a:pt x="222438" y="18399"/>
                      </a:cubicBezTo>
                      <a:cubicBezTo>
                        <a:pt x="168455" y="36493"/>
                        <a:pt x="119838" y="67764"/>
                        <a:pt x="80984" y="109380"/>
                      </a:cubicBezTo>
                      <a:cubicBezTo>
                        <a:pt x="75997" y="115359"/>
                        <a:pt x="71604" y="121809"/>
                        <a:pt x="67869" y="128640"/>
                      </a:cubicBezTo>
                      <a:cubicBezTo>
                        <a:pt x="61674" y="140465"/>
                        <a:pt x="57688" y="153322"/>
                        <a:pt x="56109" y="166578"/>
                      </a:cubicBezTo>
                      <a:lnTo>
                        <a:pt x="671" y="559658"/>
                      </a:lnTo>
                      <a:cubicBezTo>
                        <a:pt x="-4610" y="616187"/>
                        <a:pt x="22290" y="639971"/>
                        <a:pt x="45792" y="649970"/>
                      </a:cubicBezTo>
                      <a:cubicBezTo>
                        <a:pt x="47966" y="650903"/>
                        <a:pt x="50310" y="651382"/>
                        <a:pt x="52676" y="651378"/>
                      </a:cubicBezTo>
                      <a:cubicBezTo>
                        <a:pt x="62399" y="651378"/>
                        <a:pt x="70280" y="643499"/>
                        <a:pt x="70282" y="633775"/>
                      </a:cubicBezTo>
                      <a:cubicBezTo>
                        <a:pt x="70282" y="626718"/>
                        <a:pt x="66069" y="620343"/>
                        <a:pt x="59577" y="617577"/>
                      </a:cubicBezTo>
                      <a:cubicBezTo>
                        <a:pt x="47623" y="612490"/>
                        <a:pt x="32131" y="601293"/>
                        <a:pt x="35634" y="563759"/>
                      </a:cubicBezTo>
                      <a:lnTo>
                        <a:pt x="90948" y="171508"/>
                      </a:lnTo>
                      <a:cubicBezTo>
                        <a:pt x="91961" y="162460"/>
                        <a:pt x="94596" y="153670"/>
                        <a:pt x="98730" y="145558"/>
                      </a:cubicBezTo>
                      <a:cubicBezTo>
                        <a:pt x="101205" y="141016"/>
                        <a:pt x="104085" y="136710"/>
                        <a:pt x="107339" y="132689"/>
                      </a:cubicBezTo>
                      <a:cubicBezTo>
                        <a:pt x="142150" y="95619"/>
                        <a:pt x="185638" y="67789"/>
                        <a:pt x="233882" y="51707"/>
                      </a:cubicBezTo>
                      <a:cubicBezTo>
                        <a:pt x="265040" y="40769"/>
                        <a:pt x="297826" y="35192"/>
                        <a:pt x="330849" y="35211"/>
                      </a:cubicBezTo>
                      <a:cubicBezTo>
                        <a:pt x="331430" y="35211"/>
                        <a:pt x="332011" y="35211"/>
                        <a:pt x="332609" y="35211"/>
                      </a:cubicBezTo>
                      <a:cubicBezTo>
                        <a:pt x="333243" y="35118"/>
                        <a:pt x="333873" y="34988"/>
                        <a:pt x="334493" y="34824"/>
                      </a:cubicBezTo>
                      <a:cubicBezTo>
                        <a:pt x="335120" y="34988"/>
                        <a:pt x="335753" y="35118"/>
                        <a:pt x="336394" y="35211"/>
                      </a:cubicBezTo>
                      <a:lnTo>
                        <a:pt x="336500" y="35211"/>
                      </a:lnTo>
                      <a:cubicBezTo>
                        <a:pt x="370164" y="35049"/>
                        <a:pt x="403604" y="40664"/>
                        <a:pt x="435368" y="51813"/>
                      </a:cubicBezTo>
                      <a:cubicBezTo>
                        <a:pt x="483200" y="67752"/>
                        <a:pt x="526350" y="95270"/>
                        <a:pt x="560978" y="131914"/>
                      </a:cubicBezTo>
                      <a:cubicBezTo>
                        <a:pt x="564501" y="136154"/>
                        <a:pt x="567608" y="140722"/>
                        <a:pt x="570256" y="145558"/>
                      </a:cubicBezTo>
                      <a:cubicBezTo>
                        <a:pt x="574388" y="153663"/>
                        <a:pt x="577023" y="162448"/>
                        <a:pt x="578037" y="171490"/>
                      </a:cubicBezTo>
                      <a:lnTo>
                        <a:pt x="633263" y="562950"/>
                      </a:lnTo>
                      <a:cubicBezTo>
                        <a:pt x="636784" y="601293"/>
                        <a:pt x="621363" y="612490"/>
                        <a:pt x="609409" y="617524"/>
                      </a:cubicBezTo>
                      <a:cubicBezTo>
                        <a:pt x="600434" y="621266"/>
                        <a:pt x="596191" y="631573"/>
                        <a:pt x="599932" y="640548"/>
                      </a:cubicBezTo>
                      <a:cubicBezTo>
                        <a:pt x="602684" y="647150"/>
                        <a:pt x="609157" y="651429"/>
                        <a:pt x="616310" y="651378"/>
                      </a:cubicBezTo>
                      <a:cubicBezTo>
                        <a:pt x="618676" y="651382"/>
                        <a:pt x="621019" y="650903"/>
                        <a:pt x="623194" y="649970"/>
                      </a:cubicBezTo>
                      <a:cubicBezTo>
                        <a:pt x="646696" y="639971"/>
                        <a:pt x="673614" y="616169"/>
                        <a:pt x="668227" y="55884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75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cs-CZ"/>
                </a:p>
              </p:txBody>
            </p:sp>
          </p:grpSp>
        </p:grpSp>
        <p:grpSp>
          <p:nvGrpSpPr>
            <p:cNvPr id="17" name="Skupina 16">
              <a:extLst>
                <a:ext uri="{FF2B5EF4-FFF2-40B4-BE49-F238E27FC236}">
                  <a16:creationId xmlns:a16="http://schemas.microsoft.com/office/drawing/2014/main" id="{E5228CDB-AD3B-A0F4-C139-4E7A5CAE7165}"/>
                </a:ext>
              </a:extLst>
            </p:cNvPr>
            <p:cNvGrpSpPr/>
            <p:nvPr/>
          </p:nvGrpSpPr>
          <p:grpSpPr>
            <a:xfrm>
              <a:off x="313049" y="2205974"/>
              <a:ext cx="4521946" cy="1702397"/>
              <a:chOff x="6148556" y="3429000"/>
              <a:chExt cx="4521946" cy="1702397"/>
            </a:xfrm>
          </p:grpSpPr>
          <p:pic>
            <p:nvPicPr>
              <p:cNvPr id="40" name="Zástupný obsah 4" descr="Muž obrys">
                <a:extLst>
                  <a:ext uri="{FF2B5EF4-FFF2-40B4-BE49-F238E27FC236}">
                    <a16:creationId xmlns:a16="http://schemas.microsoft.com/office/drawing/2014/main" id="{16E0A965-8C28-581C-DBF6-B5DDC5C93F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148556" y="3429000"/>
                <a:ext cx="1690058" cy="1690058"/>
              </a:xfrm>
              <a:prstGeom prst="rect">
                <a:avLst/>
              </a:prstGeom>
            </p:spPr>
          </p:pic>
          <p:pic>
            <p:nvPicPr>
              <p:cNvPr id="42" name="Zástupný obsah 4" descr="Muž obrys">
                <a:extLst>
                  <a:ext uri="{FF2B5EF4-FFF2-40B4-BE49-F238E27FC236}">
                    <a16:creationId xmlns:a16="http://schemas.microsoft.com/office/drawing/2014/main" id="{65DFD127-4672-F8C8-31E8-5A038AB230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203030" y="3441339"/>
                <a:ext cx="1690058" cy="1690058"/>
              </a:xfrm>
              <a:prstGeom prst="rect">
                <a:avLst/>
              </a:prstGeom>
            </p:spPr>
          </p:pic>
          <p:pic>
            <p:nvPicPr>
              <p:cNvPr id="44" name="Zástupný obsah 4" descr="Muž obrys">
                <a:extLst>
                  <a:ext uri="{FF2B5EF4-FFF2-40B4-BE49-F238E27FC236}">
                    <a16:creationId xmlns:a16="http://schemas.microsoft.com/office/drawing/2014/main" id="{C054F8D4-3F5D-705A-5FC4-F9F0368E53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898525" y="3441339"/>
                <a:ext cx="1690058" cy="1690058"/>
              </a:xfrm>
              <a:prstGeom prst="rect">
                <a:avLst/>
              </a:prstGeom>
            </p:spPr>
          </p:pic>
          <p:pic>
            <p:nvPicPr>
              <p:cNvPr id="45" name="Zástupný obsah 4" descr="Muž obrys">
                <a:extLst>
                  <a:ext uri="{FF2B5EF4-FFF2-40B4-BE49-F238E27FC236}">
                    <a16:creationId xmlns:a16="http://schemas.microsoft.com/office/drawing/2014/main" id="{5DCED7F0-0BC6-1A3B-3862-4CF1E885F0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980444" y="3441339"/>
                <a:ext cx="1690058" cy="169005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16110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9F1A565E-5CE2-58BD-F79F-66C258C58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0225"/>
            <a:ext cx="10515600" cy="5497550"/>
          </a:xfrm>
        </p:spPr>
        <p:txBody>
          <a:bodyPr>
            <a:normAutofit/>
          </a:bodyPr>
          <a:lstStyle/>
          <a:p>
            <a:r>
              <a:rPr lang="en-GB" noProof="0" dirty="0"/>
              <a:t>Existing systematic reviews and meta-analyses on bullying have primarily examined its </a:t>
            </a:r>
            <a:r>
              <a:rPr lang="en-GB" b="1" noProof="0" dirty="0">
                <a:solidFill>
                  <a:srgbClr val="78003F"/>
                </a:solidFill>
              </a:rPr>
              <a:t>prevalence</a:t>
            </a:r>
            <a:r>
              <a:rPr lang="en-GB" noProof="0" dirty="0"/>
              <a:t>, </a:t>
            </a:r>
            <a:r>
              <a:rPr lang="en-GB" b="1" noProof="0" dirty="0">
                <a:solidFill>
                  <a:srgbClr val="78003F"/>
                </a:solidFill>
              </a:rPr>
              <a:t>consequences</a:t>
            </a:r>
            <a:r>
              <a:rPr lang="en-GB" noProof="0" dirty="0"/>
              <a:t>, and the </a:t>
            </a:r>
            <a:r>
              <a:rPr lang="en-GB" b="1" noProof="0" dirty="0">
                <a:solidFill>
                  <a:srgbClr val="78003F"/>
                </a:solidFill>
              </a:rPr>
              <a:t>characteristics</a:t>
            </a:r>
            <a:r>
              <a:rPr lang="en-GB" noProof="0" dirty="0"/>
              <a:t> of bullies, victims, and bystanders </a:t>
            </a:r>
            <a:r>
              <a:rPr lang="en-GB" sz="2400" noProof="0" dirty="0"/>
              <a:t>(e.g., Ariani et al., 2025; Cook et al., 2010)</a:t>
            </a:r>
            <a:r>
              <a:rPr lang="en-GB" dirty="0"/>
              <a:t>, but not </a:t>
            </a:r>
            <a:r>
              <a:rPr lang="en-GB" b="1" dirty="0">
                <a:solidFill>
                  <a:srgbClr val="78003F"/>
                </a:solidFill>
              </a:rPr>
              <a:t>bullying as a (group) process</a:t>
            </a:r>
            <a:endParaRPr lang="en-GB" b="1" noProof="0" dirty="0">
              <a:solidFill>
                <a:srgbClr val="78003F"/>
              </a:solidFill>
            </a:endParaRPr>
          </a:p>
          <a:p>
            <a:pPr marL="0" indent="0">
              <a:buNone/>
            </a:pPr>
            <a:endParaRPr lang="en-GB" sz="2400" dirty="0"/>
          </a:p>
          <a:p>
            <a:r>
              <a:rPr lang="en-GB" b="1" dirty="0">
                <a:solidFill>
                  <a:srgbClr val="78003F"/>
                </a:solidFill>
              </a:rPr>
              <a:t>Accumulating qualitative studies on adolescents‘ bullying experiences</a:t>
            </a:r>
          </a:p>
          <a:p>
            <a:pPr lvl="1"/>
            <a:r>
              <a:rPr lang="en-GB" dirty="0"/>
              <a:t>Previous narrative synthesis of qualitative findings </a:t>
            </a:r>
            <a:r>
              <a:rPr lang="en-GB" sz="2000" dirty="0"/>
              <a:t>(e.g., Thornberg, 2011)</a:t>
            </a:r>
          </a:p>
          <a:p>
            <a:pPr marL="457200" lvl="1" indent="0">
              <a:buNone/>
            </a:pPr>
            <a:endParaRPr lang="en-GB" sz="2000" b="1" dirty="0">
              <a:solidFill>
                <a:srgbClr val="78003F"/>
              </a:solidFill>
            </a:endParaRPr>
          </a:p>
          <a:p>
            <a:pPr marL="457200" lvl="1" indent="0">
              <a:buNone/>
            </a:pPr>
            <a:r>
              <a:rPr lang="cs-CZ" sz="2800" b="1" dirty="0">
                <a:solidFill>
                  <a:srgbClr val="78003F"/>
                </a:solidFill>
              </a:rPr>
              <a:t>        </a:t>
            </a:r>
            <a:r>
              <a:rPr lang="en-GB" sz="2800" b="1" dirty="0">
                <a:solidFill>
                  <a:srgbClr val="78003F"/>
                </a:solidFill>
              </a:rPr>
              <a:t>Need for a large-scale, systematic synthesis</a:t>
            </a:r>
          </a:p>
          <a:p>
            <a:pPr marL="457200" lvl="1" indent="0">
              <a:buNone/>
            </a:pPr>
            <a:endParaRPr lang="en-GB" sz="2000" dirty="0"/>
          </a:p>
          <a:p>
            <a:endParaRPr lang="en-GB" dirty="0"/>
          </a:p>
          <a:p>
            <a:endParaRPr lang="en-GB" dirty="0"/>
          </a:p>
          <a:p>
            <a:pPr marL="457200" lvl="1" indent="0">
              <a:buNone/>
            </a:pPr>
            <a:endParaRPr lang="en-GB" noProof="0" dirty="0"/>
          </a:p>
          <a:p>
            <a:endParaRPr lang="en-GB" noProof="0" dirty="0"/>
          </a:p>
        </p:txBody>
      </p:sp>
      <p:sp>
        <p:nvSpPr>
          <p:cNvPr id="11" name="Šipka: dolů 10">
            <a:extLst>
              <a:ext uri="{FF2B5EF4-FFF2-40B4-BE49-F238E27FC236}">
                <a16:creationId xmlns:a16="http://schemas.microsoft.com/office/drawing/2014/main" id="{B75273C7-C765-3FA1-B77F-BB6F890513DE}"/>
              </a:ext>
            </a:extLst>
          </p:cNvPr>
          <p:cNvSpPr/>
          <p:nvPr/>
        </p:nvSpPr>
        <p:spPr>
          <a:xfrm rot="16200000">
            <a:off x="1044499" y="4739270"/>
            <a:ext cx="535258" cy="947853"/>
          </a:xfrm>
          <a:prstGeom prst="downArrow">
            <a:avLst/>
          </a:prstGeom>
          <a:solidFill>
            <a:srgbClr val="E64164"/>
          </a:solidFill>
          <a:ln>
            <a:solidFill>
              <a:srgbClr val="7800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3847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5F680-F52B-DFB8-59AB-F329C7047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1832E8-6A8D-49AD-AEB6-6A1DC5567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10D1E8F1-C096-E971-EB10-1120B120B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9190"/>
            <a:ext cx="10515600" cy="816409"/>
          </a:xfrm>
        </p:spPr>
        <p:txBody>
          <a:bodyPr>
            <a:normAutofit/>
          </a:bodyPr>
          <a:lstStyle/>
          <a:p>
            <a:pPr algn="ctr"/>
            <a:r>
              <a:rPr lang="en-GB" sz="4000" b="1" noProof="0" dirty="0">
                <a:solidFill>
                  <a:srgbClr val="78003F"/>
                </a:solidFill>
              </a:rPr>
              <a:t>Research question</a:t>
            </a:r>
            <a:r>
              <a:rPr lang="cs-CZ" sz="4000" b="1" noProof="0" dirty="0">
                <a:solidFill>
                  <a:srgbClr val="78003F"/>
                </a:solidFill>
              </a:rPr>
              <a:t>:</a:t>
            </a:r>
            <a:endParaRPr lang="en-GB" sz="4000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E7D9F3DF-F697-59AD-951D-560E8EF6A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3982"/>
            <a:ext cx="10515600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i="1" noProof="0" dirty="0"/>
              <a:t>What types of events at the bullying onset, escalation, and de-escalation shape the progression of the bullying process within the school context in adolescence?</a:t>
            </a:r>
          </a:p>
        </p:txBody>
      </p:sp>
      <p:sp>
        <p:nvSpPr>
          <p:cNvPr id="9" name="Zástupný obsah 6">
            <a:extLst>
              <a:ext uri="{FF2B5EF4-FFF2-40B4-BE49-F238E27FC236}">
                <a16:creationId xmlns:a16="http://schemas.microsoft.com/office/drawing/2014/main" id="{0C4A1130-21A7-F278-8C65-86C7304AA0D8}"/>
              </a:ext>
            </a:extLst>
          </p:cNvPr>
          <p:cNvSpPr txBox="1">
            <a:spLocks/>
          </p:cNvSpPr>
          <p:nvPr/>
        </p:nvSpPr>
        <p:spPr>
          <a:xfrm>
            <a:off x="838200" y="39140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0951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DAC1A6-5C9C-BF5B-8714-6A4C0ADF3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noProof="0" dirty="0">
                <a:solidFill>
                  <a:srgbClr val="78003F"/>
                </a:solidFill>
              </a:rPr>
              <a:t>Method: Qualitative meta-analysis</a:t>
            </a:r>
            <a:r>
              <a:rPr lang="cs-CZ" b="1" noProof="0" dirty="0">
                <a:solidFill>
                  <a:srgbClr val="78003F"/>
                </a:solidFill>
              </a:rPr>
              <a:t> </a:t>
            </a:r>
            <a:r>
              <a:rPr lang="cs-CZ" sz="2800" b="1" noProof="0" dirty="0">
                <a:solidFill>
                  <a:srgbClr val="78003F"/>
                </a:solidFill>
              </a:rPr>
              <a:t>(</a:t>
            </a:r>
            <a:r>
              <a:rPr lang="cs-CZ" sz="2800" b="1" noProof="0" dirty="0" err="1">
                <a:solidFill>
                  <a:srgbClr val="78003F"/>
                </a:solidFill>
              </a:rPr>
              <a:t>Timulak</a:t>
            </a:r>
            <a:r>
              <a:rPr lang="cs-CZ" sz="2800" b="1" noProof="0" dirty="0">
                <a:solidFill>
                  <a:srgbClr val="78003F"/>
                </a:solidFill>
              </a:rPr>
              <a:t>, 2009; </a:t>
            </a:r>
            <a:r>
              <a:rPr lang="cs-CZ" sz="2800" b="1" noProof="0" dirty="0" err="1">
                <a:solidFill>
                  <a:srgbClr val="78003F"/>
                </a:solidFill>
              </a:rPr>
              <a:t>Timulak</a:t>
            </a:r>
            <a:r>
              <a:rPr lang="cs-CZ" sz="2800" b="1" noProof="0" dirty="0">
                <a:solidFill>
                  <a:srgbClr val="78003F"/>
                </a:solidFill>
              </a:rPr>
              <a:t> &amp; </a:t>
            </a:r>
            <a:r>
              <a:rPr lang="cs-CZ" sz="2800" b="1" noProof="0" dirty="0" err="1">
                <a:solidFill>
                  <a:srgbClr val="78003F"/>
                </a:solidFill>
              </a:rPr>
              <a:t>Creaner</a:t>
            </a:r>
            <a:r>
              <a:rPr lang="cs-CZ" sz="2800" b="1" noProof="0" dirty="0">
                <a:solidFill>
                  <a:srgbClr val="78003F"/>
                </a:solidFill>
              </a:rPr>
              <a:t>, 2022)</a:t>
            </a:r>
            <a:endParaRPr lang="en-GB" b="1" noProof="0" dirty="0">
              <a:solidFill>
                <a:srgbClr val="78003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ACC309-D224-4E97-145E-B64D58E6E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b="1" noProof="0" dirty="0">
              <a:solidFill>
                <a:srgbClr val="78003F"/>
              </a:solidFill>
            </a:endParaRPr>
          </a:p>
          <a:p>
            <a:pPr marL="0" indent="0">
              <a:buNone/>
            </a:pPr>
            <a:r>
              <a:rPr lang="en-GB" b="1" noProof="0" dirty="0">
                <a:solidFill>
                  <a:srgbClr val="78003F"/>
                </a:solidFill>
              </a:rPr>
              <a:t>= a meta-analysis of qualitative studies → synthesizing existing qualitative research in a systematic way</a:t>
            </a:r>
          </a:p>
          <a:p>
            <a:pPr marL="0" indent="0">
              <a:buNone/>
            </a:pPr>
            <a:endParaRPr lang="en-GB" dirty="0">
              <a:solidFill>
                <a:srgbClr val="78003F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78003F"/>
              </a:solidFill>
            </a:endParaRPr>
          </a:p>
          <a:p>
            <a:pPr marL="0" indent="0">
              <a:buNone/>
            </a:pPr>
            <a:r>
              <a:rPr lang="en-GB" dirty="0"/>
              <a:t>Increasingly applied in research on the process of psychotherapy to study its outcomes </a:t>
            </a:r>
            <a:r>
              <a:rPr lang="en-GB" sz="2400" dirty="0"/>
              <a:t>(</a:t>
            </a:r>
            <a:r>
              <a:rPr lang="en-GB" sz="2400" dirty="0" err="1"/>
              <a:t>Ladmanová</a:t>
            </a:r>
            <a:r>
              <a:rPr lang="en-GB" sz="2400" dirty="0"/>
              <a:t> et al., 2022, 2025), </a:t>
            </a:r>
            <a:r>
              <a:rPr lang="en-GB" dirty="0"/>
              <a:t>experiences </a:t>
            </a:r>
            <a:r>
              <a:rPr lang="en-GB" sz="2400" dirty="0"/>
              <a:t>(Vybíral et al., 2024), </a:t>
            </a:r>
            <a:r>
              <a:rPr lang="en-GB" dirty="0"/>
              <a:t>and </a:t>
            </a:r>
            <a:r>
              <a:rPr lang="en-GB" b="1" dirty="0"/>
              <a:t>events </a:t>
            </a:r>
            <a:r>
              <a:rPr lang="en-GB" sz="2400" dirty="0"/>
              <a:t>(</a:t>
            </a:r>
            <a:r>
              <a:rPr lang="en-GB" sz="2400" dirty="0" err="1"/>
              <a:t>Timulak</a:t>
            </a:r>
            <a:r>
              <a:rPr lang="en-GB" sz="2400" dirty="0"/>
              <a:t>, 2007)</a:t>
            </a:r>
          </a:p>
        </p:txBody>
      </p:sp>
    </p:spTree>
    <p:extLst>
      <p:ext uri="{BB962C8B-B14F-4D97-AF65-F5344CB8AC3E}">
        <p14:creationId xmlns:p14="http://schemas.microsoft.com/office/powerpoint/2010/main" val="697444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DBCE8A-387F-E8CD-DBED-B43C084F5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>
                <a:solidFill>
                  <a:srgbClr val="78003F"/>
                </a:solidFill>
              </a:rPr>
              <a:t>Method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DBB462-0DA0-087E-B953-8E9476AFE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93244" cy="4667250"/>
          </a:xfrm>
        </p:spPr>
        <p:txBody>
          <a:bodyPr>
            <a:normAutofit fontScale="70000" lnSpcReduction="20000"/>
          </a:bodyPr>
          <a:lstStyle/>
          <a:p>
            <a:r>
              <a:rPr lang="en-GB" b="1" noProof="0" dirty="0"/>
              <a:t>PRISMA guidelines </a:t>
            </a:r>
            <a:r>
              <a:rPr lang="en-GB" noProof="0" dirty="0"/>
              <a:t>(Moher et al., 2009)</a:t>
            </a:r>
          </a:p>
          <a:p>
            <a:r>
              <a:rPr lang="en-GB" b="1" noProof="0" dirty="0"/>
              <a:t>PROSPERO pre-registration</a:t>
            </a:r>
            <a:endParaRPr lang="en-GB" noProof="0" dirty="0"/>
          </a:p>
          <a:p>
            <a:r>
              <a:rPr lang="en-GB" b="1" noProof="0" dirty="0"/>
              <a:t>Databases: </a:t>
            </a:r>
            <a:r>
              <a:rPr lang="en-GB" noProof="0" dirty="0" err="1"/>
              <a:t>WoS</a:t>
            </a:r>
            <a:r>
              <a:rPr lang="en-GB" noProof="0" dirty="0"/>
              <a:t>, SCOPUS, EBSCO </a:t>
            </a:r>
            <a:r>
              <a:rPr lang="en-GB" sz="2300" noProof="0" dirty="0"/>
              <a:t>(e.g., PsycINFO, </a:t>
            </a:r>
            <a:r>
              <a:rPr lang="en-GB" sz="2300" noProof="0" dirty="0" err="1"/>
              <a:t>PsycArticles</a:t>
            </a:r>
            <a:r>
              <a:rPr lang="en-GB" sz="2300" noProof="0" dirty="0"/>
              <a:t>)</a:t>
            </a:r>
          </a:p>
          <a:p>
            <a:r>
              <a:rPr lang="en-GB" b="1" noProof="0" dirty="0"/>
              <a:t>Search string: </a:t>
            </a:r>
            <a:r>
              <a:rPr lang="en-GB" noProof="0" dirty="0"/>
              <a:t>refined from keywords in 70 meta-analyses on bullying in adolescence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b="1" noProof="0" dirty="0"/>
              <a:t>Two-stage process: </a:t>
            </a:r>
          </a:p>
          <a:p>
            <a:pPr marL="514350" indent="-514350">
              <a:lnSpc>
                <a:spcPct val="120000"/>
              </a:lnSpc>
              <a:buAutoNum type="arabicParenR"/>
            </a:pPr>
            <a:r>
              <a:rPr lang="en-GB" b="1" noProof="0" dirty="0"/>
              <a:t>Abstract screening,</a:t>
            </a:r>
          </a:p>
          <a:p>
            <a:pPr marL="514350" indent="-514350">
              <a:lnSpc>
                <a:spcPct val="120000"/>
              </a:lnSpc>
              <a:buAutoNum type="arabicParenR"/>
            </a:pPr>
            <a:r>
              <a:rPr lang="en-GB" b="1" noProof="0" dirty="0"/>
              <a:t>Full-text screening &amp; data extraction</a:t>
            </a:r>
          </a:p>
          <a:p>
            <a:pPr lvl="1">
              <a:lnSpc>
                <a:spcPct val="120000"/>
              </a:lnSpc>
            </a:pPr>
            <a:r>
              <a:rPr lang="en-GB" b="1" noProof="0" dirty="0" err="1"/>
              <a:t>ASReview</a:t>
            </a:r>
            <a:r>
              <a:rPr lang="en-GB" b="1" noProof="0" dirty="0"/>
              <a:t> (first stage):</a:t>
            </a:r>
            <a:r>
              <a:rPr lang="en-GB" noProof="0" dirty="0"/>
              <a:t> 2 reviewers screened 600 most relevant studies </a:t>
            </a:r>
            <a:r>
              <a:rPr lang="en-GB" sz="2100" noProof="0" dirty="0"/>
              <a:t>(Naïve Bayes ML algorithm classification)</a:t>
            </a:r>
            <a:endParaRPr lang="en-GB" noProof="0" dirty="0"/>
          </a:p>
          <a:p>
            <a:pPr lvl="1">
              <a:lnSpc>
                <a:spcPct val="120000"/>
              </a:lnSpc>
            </a:pPr>
            <a:r>
              <a:rPr lang="en-GB" b="1" noProof="0" dirty="0"/>
              <a:t>Eligibility criteria:</a:t>
            </a:r>
            <a:r>
              <a:rPr lang="en-GB" noProof="0" dirty="0"/>
              <a:t> (1) English, (2) Not a duplicate, (3) Bullying/Victimization focus, (4) Qualitative empirical study, (5) School setting, and (6) Adolescent population</a:t>
            </a:r>
          </a:p>
          <a:p>
            <a:pPr lvl="1">
              <a:lnSpc>
                <a:spcPct val="120000"/>
              </a:lnSpc>
            </a:pPr>
            <a:r>
              <a:rPr lang="en-GB" b="1" noProof="0" dirty="0"/>
              <a:t>LLM-based abstract screening compared to human-screening </a:t>
            </a:r>
            <a:r>
              <a:rPr lang="en-GB" noProof="0" dirty="0"/>
              <a:t>(93.1 % agreement)</a:t>
            </a:r>
          </a:p>
          <a:p>
            <a:pPr lvl="1">
              <a:lnSpc>
                <a:spcPct val="120000"/>
              </a:lnSpc>
            </a:pPr>
            <a:r>
              <a:rPr lang="en-GB" b="1" noProof="0" dirty="0"/>
              <a:t>Full-text screening (second stage): </a:t>
            </a:r>
            <a:r>
              <a:rPr lang="en-GB" noProof="0" dirty="0"/>
              <a:t>studies divided between 8 reviewers and data extracted using MAXQDA </a:t>
            </a:r>
            <a:r>
              <a:rPr lang="en-GB" sz="2300" noProof="0" dirty="0"/>
              <a:t>(VERBI software, 2020)</a:t>
            </a:r>
          </a:p>
          <a:p>
            <a:endParaRPr lang="en-GB" noProof="0" dirty="0"/>
          </a:p>
          <a:p>
            <a:endParaRPr lang="en-GB" noProof="0" dirty="0"/>
          </a:p>
          <a:p>
            <a:pPr marL="0" indent="0">
              <a:buNone/>
            </a:pPr>
            <a:endParaRPr lang="en-GB" noProof="0" dirty="0"/>
          </a:p>
        </p:txBody>
      </p:sp>
      <p:pic>
        <p:nvPicPr>
          <p:cNvPr id="4" name="Obrázek 3" descr="Obsah obrázku vzor, Šeřík, čtverec, Symetrie&#10;&#10;Obsah generovaný pomocí AI může být nesprávný.">
            <a:extLst>
              <a:ext uri="{FF2B5EF4-FFF2-40B4-BE49-F238E27FC236}">
                <a16:creationId xmlns:a16="http://schemas.microsoft.com/office/drawing/2014/main" id="{925B8833-BE29-5944-C7B7-7AAA3CC03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941" y="230188"/>
            <a:ext cx="2174488" cy="217448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0386E0B-3EB3-0A65-15F9-1B763C96524B}"/>
              </a:ext>
            </a:extLst>
          </p:cNvPr>
          <p:cNvSpPr txBox="1"/>
          <p:nvPr/>
        </p:nvSpPr>
        <p:spPr>
          <a:xfrm>
            <a:off x="7492468" y="902295"/>
            <a:ext cx="20874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noProof="0" dirty="0">
                <a:solidFill>
                  <a:srgbClr val="78003F"/>
                </a:solidFill>
              </a:rPr>
              <a:t>Scan for the full </a:t>
            </a:r>
          </a:p>
          <a:p>
            <a:pPr algn="ctr"/>
            <a:r>
              <a:rPr lang="en-GB" b="1" noProof="0" dirty="0">
                <a:solidFill>
                  <a:srgbClr val="78003F"/>
                </a:solidFill>
              </a:rPr>
              <a:t>PROSPERO </a:t>
            </a:r>
          </a:p>
          <a:p>
            <a:pPr algn="ctr"/>
            <a:r>
              <a:rPr lang="en-GB" b="1" noProof="0" dirty="0">
                <a:solidFill>
                  <a:srgbClr val="78003F"/>
                </a:solidFill>
              </a:rPr>
              <a:t>pre-registration</a:t>
            </a:r>
            <a:r>
              <a:rPr lang="cs-CZ" b="1" noProof="0" dirty="0">
                <a:solidFill>
                  <a:srgbClr val="78003F"/>
                </a:solidFill>
              </a:rPr>
              <a:t>!</a:t>
            </a:r>
            <a:endParaRPr lang="en-GB" b="1" noProof="0" dirty="0">
              <a:solidFill>
                <a:srgbClr val="7800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806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Skupina 29">
            <a:extLst>
              <a:ext uri="{FF2B5EF4-FFF2-40B4-BE49-F238E27FC236}">
                <a16:creationId xmlns:a16="http://schemas.microsoft.com/office/drawing/2014/main" id="{3CBA6CF2-424D-36D8-0413-488884D30D92}"/>
              </a:ext>
            </a:extLst>
          </p:cNvPr>
          <p:cNvGrpSpPr/>
          <p:nvPr/>
        </p:nvGrpSpPr>
        <p:grpSpPr>
          <a:xfrm>
            <a:off x="3671849" y="0"/>
            <a:ext cx="4848301" cy="6858000"/>
            <a:chOff x="3434576" y="11151"/>
            <a:chExt cx="4848301" cy="6858000"/>
          </a:xfrm>
        </p:grpSpPr>
        <p:pic>
          <p:nvPicPr>
            <p:cNvPr id="11" name="Obrázek 10" descr="Obsah obrázku text, snímek obrazovky, Písmo, Paralelní&#10;&#10;Obsah generovaný pomocí AI může být nesprávný.">
              <a:extLst>
                <a:ext uri="{FF2B5EF4-FFF2-40B4-BE49-F238E27FC236}">
                  <a16:creationId xmlns:a16="http://schemas.microsoft.com/office/drawing/2014/main" id="{8F90C860-4C43-C7CA-7437-AFAFEAAE5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4576" y="11151"/>
              <a:ext cx="4848301" cy="6858000"/>
            </a:xfrm>
            <a:prstGeom prst="rect">
              <a:avLst/>
            </a:prstGeom>
          </p:spPr>
        </p:pic>
        <p:sp>
          <p:nvSpPr>
            <p:cNvPr id="29" name="Obdélník 28">
              <a:extLst>
                <a:ext uri="{FF2B5EF4-FFF2-40B4-BE49-F238E27FC236}">
                  <a16:creationId xmlns:a16="http://schemas.microsoft.com/office/drawing/2014/main" id="{D98628CC-445E-BACB-E2E1-FCF83FF7002F}"/>
                </a:ext>
              </a:extLst>
            </p:cNvPr>
            <p:cNvSpPr/>
            <p:nvPr/>
          </p:nvSpPr>
          <p:spPr>
            <a:xfrm>
              <a:off x="4505093" y="5374887"/>
              <a:ext cx="1326995" cy="981307"/>
            </a:xfrm>
            <a:prstGeom prst="rect">
              <a:avLst/>
            </a:prstGeom>
            <a:noFill/>
            <a:ln w="57150">
              <a:solidFill>
                <a:srgbClr val="78003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313805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stní 1">
      <a:majorFont>
        <a:latin typeface="Motiva Sans"/>
        <a:ea typeface=""/>
        <a:cs typeface=""/>
      </a:majorFont>
      <a:minorFont>
        <a:latin typeface="Motiv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</TotalTime>
  <Words>4027</Words>
  <Application>Microsoft Office PowerPoint</Application>
  <PresentationFormat>Širokoúhlá obrazovka</PresentationFormat>
  <Paragraphs>374</Paragraphs>
  <Slides>36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1" baseType="lpstr">
      <vt:lpstr>Abadi</vt:lpstr>
      <vt:lpstr>Aptos</vt:lpstr>
      <vt:lpstr>Arial</vt:lpstr>
      <vt:lpstr>Motiva Sans</vt:lpstr>
      <vt:lpstr>Office Theme</vt:lpstr>
      <vt:lpstr>Prezentace aplikace PowerPoint</vt:lpstr>
      <vt:lpstr>Questions we (typically) ask when dealing with bullying: bullying as a „whodunnit“</vt:lpstr>
      <vt:lpstr>Questions we (typically) ask when dealing with bullying: bullying as a „whodunnit“</vt:lpstr>
      <vt:lpstr>Questions we (typically) do not ask:</vt:lpstr>
      <vt:lpstr>Prezentace aplikace PowerPoint</vt:lpstr>
      <vt:lpstr>Research question:</vt:lpstr>
      <vt:lpstr>Method: Qualitative meta-analysis (Timulak, 2009; Timulak &amp; Creaner, 2022)</vt:lpstr>
      <vt:lpstr>Method</vt:lpstr>
      <vt:lpstr>Prezentace aplikace PowerPoint</vt:lpstr>
      <vt:lpstr>Description of the Selected Studies</vt:lpstr>
      <vt:lpstr>Method: Qualitative meta-analysis (Timulak, 2009; Timulak &amp; Creaner, 2022)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CONCLUSIONS</vt:lpstr>
      <vt:lpstr>CONCLUSIONS</vt:lpstr>
      <vt:lpstr>CONCLUSIONS</vt:lpstr>
      <vt:lpstr>Thank you for listening!</vt:lpstr>
      <vt:lpstr>REFERENCES</vt:lpstr>
      <vt:lpstr>REFERENCES</vt:lpstr>
      <vt:lpstr>REFERENCES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Jurgita Jurkone</dc:creator>
  <cp:lastModifiedBy>Adam Klocek</cp:lastModifiedBy>
  <cp:revision>34</cp:revision>
  <dcterms:created xsi:type="dcterms:W3CDTF">2025-07-15T14:16:04Z</dcterms:created>
  <dcterms:modified xsi:type="dcterms:W3CDTF">2025-09-09T12:15:44Z</dcterms:modified>
</cp:coreProperties>
</file>