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57" r:id="rId3"/>
    <p:sldId id="273" r:id="rId4"/>
    <p:sldId id="274" r:id="rId5"/>
    <p:sldId id="261" r:id="rId6"/>
    <p:sldId id="258" r:id="rId7"/>
    <p:sldId id="265" r:id="rId8"/>
    <p:sldId id="259" r:id="rId9"/>
    <p:sldId id="262" r:id="rId10"/>
    <p:sldId id="263" r:id="rId11"/>
    <p:sldId id="264" r:id="rId12"/>
    <p:sldId id="266" r:id="rId13"/>
    <p:sldId id="275" r:id="rId14"/>
    <p:sldId id="268" r:id="rId15"/>
    <p:sldId id="269" r:id="rId16"/>
    <p:sldId id="272" r:id="rId17"/>
    <p:sldId id="271" r:id="rId18"/>
  </p:sldIdLst>
  <p:sldSz cx="12192000" cy="6858000"/>
  <p:notesSz cx="7772400" cy="10058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6BD57-697C-46EE-9A8D-E82B02D6A9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D6DC8D-4146-4086-BEFC-2F318BB285C0}">
      <dgm:prSet/>
      <dgm:spPr/>
      <dgm:t>
        <a:bodyPr/>
        <a:lstStyle/>
        <a:p>
          <a:r>
            <a:rPr lang="cs-CZ" dirty="0" err="1"/>
            <a:t>Bullying</a:t>
          </a:r>
          <a:r>
            <a:rPr lang="cs-CZ" dirty="0"/>
            <a:t> = </a:t>
          </a:r>
          <a:r>
            <a:rPr lang="cs-CZ" dirty="0" err="1"/>
            <a:t>dynamic</a:t>
          </a:r>
          <a:r>
            <a:rPr lang="cs-CZ" dirty="0"/>
            <a:t>, </a:t>
          </a:r>
          <a:r>
            <a:rPr lang="cs-CZ" dirty="0" err="1"/>
            <a:t>multifactor</a:t>
          </a:r>
          <a:r>
            <a:rPr lang="cs-CZ" dirty="0"/>
            <a:t> </a:t>
          </a:r>
          <a:r>
            <a:rPr lang="cs-CZ" dirty="0" err="1"/>
            <a:t>group</a:t>
          </a:r>
          <a:r>
            <a:rPr lang="cs-CZ" dirty="0"/>
            <a:t>/</a:t>
          </a:r>
          <a:r>
            <a:rPr lang="cs-CZ" dirty="0" err="1"/>
            <a:t>social</a:t>
          </a:r>
          <a:r>
            <a:rPr lang="cs-CZ" dirty="0"/>
            <a:t> </a:t>
          </a:r>
          <a:r>
            <a:rPr lang="cs-CZ" dirty="0" err="1"/>
            <a:t>phenomenon</a:t>
          </a:r>
          <a:endParaRPr lang="en-US" dirty="0"/>
        </a:p>
      </dgm:t>
    </dgm:pt>
    <dgm:pt modelId="{15960BA5-B585-4A96-978D-9552A0A7C980}" type="parTrans" cxnId="{C04E77B8-3856-4EAC-B0C2-85A85D7E65FF}">
      <dgm:prSet/>
      <dgm:spPr/>
      <dgm:t>
        <a:bodyPr/>
        <a:lstStyle/>
        <a:p>
          <a:endParaRPr lang="en-US"/>
        </a:p>
      </dgm:t>
    </dgm:pt>
    <dgm:pt modelId="{7AADD5FA-7D19-4C82-9BFB-BEE5C8A5C5A3}" type="sibTrans" cxnId="{C04E77B8-3856-4EAC-B0C2-85A85D7E65FF}">
      <dgm:prSet/>
      <dgm:spPr/>
      <dgm:t>
        <a:bodyPr/>
        <a:lstStyle/>
        <a:p>
          <a:endParaRPr lang="en-US"/>
        </a:p>
      </dgm:t>
    </dgm:pt>
    <dgm:pt modelId="{E651BA0D-5EB1-492F-A54D-F9F869C790D9}">
      <dgm:prSet/>
      <dgm:spPr/>
      <dgm:t>
        <a:bodyPr/>
        <a:lstStyle/>
        <a:p>
          <a:r>
            <a:rPr lang="cs-CZ" dirty="0" err="1"/>
            <a:t>Traditional</a:t>
          </a:r>
          <a:r>
            <a:rPr lang="cs-CZ" dirty="0"/>
            <a:t> </a:t>
          </a:r>
          <a:r>
            <a:rPr lang="cs-CZ" dirty="0" err="1"/>
            <a:t>linear</a:t>
          </a:r>
          <a:r>
            <a:rPr lang="cs-CZ" dirty="0"/>
            <a:t> </a:t>
          </a:r>
          <a:r>
            <a:rPr lang="cs-CZ" dirty="0" err="1"/>
            <a:t>models</a:t>
          </a:r>
          <a:r>
            <a:rPr lang="cs-CZ" dirty="0"/>
            <a:t> miss </a:t>
          </a:r>
          <a:r>
            <a:rPr lang="cs-CZ" dirty="0" err="1"/>
            <a:t>abrupt</a:t>
          </a:r>
          <a:r>
            <a:rPr lang="cs-CZ" dirty="0"/>
            <a:t> </a:t>
          </a:r>
          <a:r>
            <a:rPr lang="cs-CZ" dirty="0" err="1"/>
            <a:t>shifts</a:t>
          </a:r>
          <a:endParaRPr lang="en-US" dirty="0"/>
        </a:p>
      </dgm:t>
    </dgm:pt>
    <dgm:pt modelId="{18092AA2-3CB3-41F5-94F5-D253C3748775}" type="parTrans" cxnId="{2D675EB9-03E7-436B-A81D-AF4A0B6CA76E}">
      <dgm:prSet/>
      <dgm:spPr/>
      <dgm:t>
        <a:bodyPr/>
        <a:lstStyle/>
        <a:p>
          <a:endParaRPr lang="en-US"/>
        </a:p>
      </dgm:t>
    </dgm:pt>
    <dgm:pt modelId="{1DA41D0B-0F2E-4673-8CE7-66806DA5F32C}" type="sibTrans" cxnId="{2D675EB9-03E7-436B-A81D-AF4A0B6CA76E}">
      <dgm:prSet/>
      <dgm:spPr/>
      <dgm:t>
        <a:bodyPr/>
        <a:lstStyle/>
        <a:p>
          <a:endParaRPr lang="en-US"/>
        </a:p>
      </dgm:t>
    </dgm:pt>
    <dgm:pt modelId="{17679EC1-9C12-4B68-AEED-B4DB8D41DD03}">
      <dgm:prSet/>
      <dgm:spPr/>
      <dgm:t>
        <a:bodyPr/>
        <a:lstStyle/>
        <a:p>
          <a:r>
            <a:rPr lang="cs-CZ" dirty="0"/>
            <a:t>Framework </a:t>
          </a:r>
          <a:r>
            <a:rPr lang="cs-CZ" dirty="0" err="1"/>
            <a:t>capturing</a:t>
          </a:r>
          <a:r>
            <a:rPr lang="cs-CZ" dirty="0"/>
            <a:t> </a:t>
          </a:r>
          <a:r>
            <a:rPr lang="cs-CZ" dirty="0" err="1"/>
            <a:t>both</a:t>
          </a:r>
          <a:r>
            <a:rPr lang="cs-CZ" dirty="0"/>
            <a:t> </a:t>
          </a:r>
          <a:r>
            <a:rPr lang="cs-CZ" dirty="0" err="1"/>
            <a:t>gradual</a:t>
          </a:r>
          <a:r>
            <a:rPr lang="cs-CZ" dirty="0"/>
            <a:t> + </a:t>
          </a:r>
          <a:r>
            <a:rPr lang="cs-CZ" dirty="0" err="1"/>
            <a:t>sudden</a:t>
          </a:r>
          <a:r>
            <a:rPr lang="cs-CZ" dirty="0"/>
            <a:t> </a:t>
          </a:r>
          <a:r>
            <a:rPr lang="cs-CZ" dirty="0" err="1"/>
            <a:t>changes</a:t>
          </a:r>
          <a:r>
            <a:rPr lang="cs-CZ" dirty="0"/>
            <a:t> </a:t>
          </a:r>
          <a:r>
            <a:rPr lang="cs-CZ" dirty="0" err="1"/>
            <a:t>needed</a:t>
          </a:r>
          <a:endParaRPr lang="cs-CZ" dirty="0"/>
        </a:p>
      </dgm:t>
    </dgm:pt>
    <dgm:pt modelId="{CFCD3E0A-59E7-409D-8FE8-C7FA228F5E66}" type="parTrans" cxnId="{272B2233-F5A2-4954-AAB3-24FEA7338B75}">
      <dgm:prSet/>
      <dgm:spPr/>
      <dgm:t>
        <a:bodyPr/>
        <a:lstStyle/>
        <a:p>
          <a:endParaRPr lang="en-US"/>
        </a:p>
      </dgm:t>
    </dgm:pt>
    <dgm:pt modelId="{EE4A2CF2-4766-469B-BF4B-66A3CB50DACD}" type="sibTrans" cxnId="{272B2233-F5A2-4954-AAB3-24FEA7338B75}">
      <dgm:prSet/>
      <dgm:spPr/>
      <dgm:t>
        <a:bodyPr/>
        <a:lstStyle/>
        <a:p>
          <a:endParaRPr lang="en-US"/>
        </a:p>
      </dgm:t>
    </dgm:pt>
    <dgm:pt modelId="{FAC691D6-A745-48E6-A942-31D4A9FE1410}">
      <dgm:prSet custT="1"/>
      <dgm:spPr/>
      <dgm:t>
        <a:bodyPr/>
        <a:lstStyle/>
        <a:p>
          <a:r>
            <a:rPr lang="cs-CZ" sz="2500" dirty="0" err="1"/>
            <a:t>Cusp</a:t>
          </a:r>
          <a:r>
            <a:rPr lang="cs-CZ" sz="2500" dirty="0"/>
            <a:t> </a:t>
          </a:r>
          <a:r>
            <a:rPr lang="cs-CZ" sz="2500" dirty="0" err="1"/>
            <a:t>catastrophe</a:t>
          </a:r>
          <a:r>
            <a:rPr lang="cs-CZ" sz="2500" dirty="0"/>
            <a:t> model (CCM) </a:t>
          </a:r>
        </a:p>
        <a:p>
          <a:r>
            <a:rPr lang="cs-CZ" sz="2000" dirty="0"/>
            <a:t>„</a:t>
          </a:r>
          <a:r>
            <a:rPr lang="cs-CZ" sz="2000" dirty="0" err="1"/>
            <a:t>cusp</a:t>
          </a:r>
          <a:r>
            <a:rPr lang="cs-CZ" sz="2000" dirty="0"/>
            <a:t>“ R </a:t>
          </a:r>
          <a:r>
            <a:rPr lang="cs-CZ" sz="2000" dirty="0" err="1"/>
            <a:t>package</a:t>
          </a:r>
          <a:r>
            <a:rPr lang="cs-CZ" sz="2000" dirty="0"/>
            <a:t> (</a:t>
          </a:r>
          <a:r>
            <a:rPr lang="cs-CZ" sz="2000" dirty="0" err="1"/>
            <a:t>Grasman</a:t>
          </a:r>
          <a:r>
            <a:rPr lang="cs-CZ" sz="2000" dirty="0"/>
            <a:t> et al., 2010)</a:t>
          </a:r>
          <a:endParaRPr lang="en-US" sz="2000" dirty="0"/>
        </a:p>
      </dgm:t>
    </dgm:pt>
    <dgm:pt modelId="{A6F809B0-2071-462E-B278-DEBB1FE950B5}" type="parTrans" cxnId="{CB895FC3-C499-4633-8998-CA2BD3F3D976}">
      <dgm:prSet/>
      <dgm:spPr/>
      <dgm:t>
        <a:bodyPr/>
        <a:lstStyle/>
        <a:p>
          <a:endParaRPr lang="en-US"/>
        </a:p>
      </dgm:t>
    </dgm:pt>
    <dgm:pt modelId="{66FD9FA5-C0F6-474D-94D2-6ABE3D5C0845}" type="sibTrans" cxnId="{CB895FC3-C499-4633-8998-CA2BD3F3D976}">
      <dgm:prSet/>
      <dgm:spPr/>
      <dgm:t>
        <a:bodyPr/>
        <a:lstStyle/>
        <a:p>
          <a:endParaRPr lang="en-US"/>
        </a:p>
      </dgm:t>
    </dgm:pt>
    <dgm:pt modelId="{0197A971-163F-4FF6-B534-5107E21C06EB}" type="pres">
      <dgm:prSet presAssocID="{E616BD57-697C-46EE-9A8D-E82B02D6A9D3}" presName="vert0" presStyleCnt="0">
        <dgm:presLayoutVars>
          <dgm:dir/>
          <dgm:animOne val="branch"/>
          <dgm:animLvl val="lvl"/>
        </dgm:presLayoutVars>
      </dgm:prSet>
      <dgm:spPr/>
    </dgm:pt>
    <dgm:pt modelId="{A1E87C88-F196-4C48-B7A5-4E07FBEE6818}" type="pres">
      <dgm:prSet presAssocID="{9AD6DC8D-4146-4086-BEFC-2F318BB285C0}" presName="thickLine" presStyleLbl="alignNode1" presStyleIdx="0" presStyleCnt="4"/>
      <dgm:spPr/>
    </dgm:pt>
    <dgm:pt modelId="{C4D4E847-0949-4F87-8B83-F0CB77FCB176}" type="pres">
      <dgm:prSet presAssocID="{9AD6DC8D-4146-4086-BEFC-2F318BB285C0}" presName="horz1" presStyleCnt="0"/>
      <dgm:spPr/>
    </dgm:pt>
    <dgm:pt modelId="{D8F1F453-EE3E-4D26-9249-B99F34290A07}" type="pres">
      <dgm:prSet presAssocID="{9AD6DC8D-4146-4086-BEFC-2F318BB285C0}" presName="tx1" presStyleLbl="revTx" presStyleIdx="0" presStyleCnt="4"/>
      <dgm:spPr/>
    </dgm:pt>
    <dgm:pt modelId="{A8A66FD2-AC3B-45AD-B6E8-433756937DC5}" type="pres">
      <dgm:prSet presAssocID="{9AD6DC8D-4146-4086-BEFC-2F318BB285C0}" presName="vert1" presStyleCnt="0"/>
      <dgm:spPr/>
    </dgm:pt>
    <dgm:pt modelId="{DD40BB16-156E-4AD7-8B84-2907D71DF414}" type="pres">
      <dgm:prSet presAssocID="{E651BA0D-5EB1-492F-A54D-F9F869C790D9}" presName="thickLine" presStyleLbl="alignNode1" presStyleIdx="1" presStyleCnt="4"/>
      <dgm:spPr/>
    </dgm:pt>
    <dgm:pt modelId="{6A405CEB-98AC-4A02-BDF5-997F68E1B926}" type="pres">
      <dgm:prSet presAssocID="{E651BA0D-5EB1-492F-A54D-F9F869C790D9}" presName="horz1" presStyleCnt="0"/>
      <dgm:spPr/>
    </dgm:pt>
    <dgm:pt modelId="{346DE72A-B4AF-46B4-819B-65BD72FD960B}" type="pres">
      <dgm:prSet presAssocID="{E651BA0D-5EB1-492F-A54D-F9F869C790D9}" presName="tx1" presStyleLbl="revTx" presStyleIdx="1" presStyleCnt="4"/>
      <dgm:spPr/>
    </dgm:pt>
    <dgm:pt modelId="{7D890E2B-3B3D-4D0C-B4AE-2A1D4150B325}" type="pres">
      <dgm:prSet presAssocID="{E651BA0D-5EB1-492F-A54D-F9F869C790D9}" presName="vert1" presStyleCnt="0"/>
      <dgm:spPr/>
    </dgm:pt>
    <dgm:pt modelId="{D7A63DF1-CF71-4504-B55D-85BCC1724211}" type="pres">
      <dgm:prSet presAssocID="{17679EC1-9C12-4B68-AEED-B4DB8D41DD03}" presName="thickLine" presStyleLbl="alignNode1" presStyleIdx="2" presStyleCnt="4"/>
      <dgm:spPr/>
    </dgm:pt>
    <dgm:pt modelId="{99BAE5AB-D32A-43CC-A987-6B75BB12DB8D}" type="pres">
      <dgm:prSet presAssocID="{17679EC1-9C12-4B68-AEED-B4DB8D41DD03}" presName="horz1" presStyleCnt="0"/>
      <dgm:spPr/>
    </dgm:pt>
    <dgm:pt modelId="{46E1DF42-F2A0-428B-831D-0E12DEC153D6}" type="pres">
      <dgm:prSet presAssocID="{17679EC1-9C12-4B68-AEED-B4DB8D41DD03}" presName="tx1" presStyleLbl="revTx" presStyleIdx="2" presStyleCnt="4" custScaleY="120955"/>
      <dgm:spPr/>
    </dgm:pt>
    <dgm:pt modelId="{D669133F-4AB8-41A5-A537-9290CE0EB1F6}" type="pres">
      <dgm:prSet presAssocID="{17679EC1-9C12-4B68-AEED-B4DB8D41DD03}" presName="vert1" presStyleCnt="0"/>
      <dgm:spPr/>
    </dgm:pt>
    <dgm:pt modelId="{9726C45D-9E8D-4417-B6B1-8DE26C467304}" type="pres">
      <dgm:prSet presAssocID="{FAC691D6-A745-48E6-A942-31D4A9FE1410}" presName="thickLine" presStyleLbl="alignNode1" presStyleIdx="3" presStyleCnt="4"/>
      <dgm:spPr/>
    </dgm:pt>
    <dgm:pt modelId="{D4055747-5313-428E-8F43-4EF6A805B595}" type="pres">
      <dgm:prSet presAssocID="{FAC691D6-A745-48E6-A942-31D4A9FE1410}" presName="horz1" presStyleCnt="0"/>
      <dgm:spPr/>
    </dgm:pt>
    <dgm:pt modelId="{2907C461-E5B5-4BE1-8E83-5E2506BA52AC}" type="pres">
      <dgm:prSet presAssocID="{FAC691D6-A745-48E6-A942-31D4A9FE1410}" presName="tx1" presStyleLbl="revTx" presStyleIdx="3" presStyleCnt="4"/>
      <dgm:spPr/>
    </dgm:pt>
    <dgm:pt modelId="{A5919C53-355A-4A10-AC5E-DDC786473E77}" type="pres">
      <dgm:prSet presAssocID="{FAC691D6-A745-48E6-A942-31D4A9FE1410}" presName="vert1" presStyleCnt="0"/>
      <dgm:spPr/>
    </dgm:pt>
  </dgm:ptLst>
  <dgm:cxnLst>
    <dgm:cxn modelId="{9554DE26-50AA-4ADD-8B0B-52F8DEBB21FE}" type="presOf" srcId="{FAC691D6-A745-48E6-A942-31D4A9FE1410}" destId="{2907C461-E5B5-4BE1-8E83-5E2506BA52AC}" srcOrd="0" destOrd="0" presId="urn:microsoft.com/office/officeart/2008/layout/LinedList"/>
    <dgm:cxn modelId="{272B2233-F5A2-4954-AAB3-24FEA7338B75}" srcId="{E616BD57-697C-46EE-9A8D-E82B02D6A9D3}" destId="{17679EC1-9C12-4B68-AEED-B4DB8D41DD03}" srcOrd="2" destOrd="0" parTransId="{CFCD3E0A-59E7-409D-8FE8-C7FA228F5E66}" sibTransId="{EE4A2CF2-4766-469B-BF4B-66A3CB50DACD}"/>
    <dgm:cxn modelId="{22FB5741-B531-4D15-8A30-4E41B3E7F808}" type="presOf" srcId="{9AD6DC8D-4146-4086-BEFC-2F318BB285C0}" destId="{D8F1F453-EE3E-4D26-9249-B99F34290A07}" srcOrd="0" destOrd="0" presId="urn:microsoft.com/office/officeart/2008/layout/LinedList"/>
    <dgm:cxn modelId="{C04E77B8-3856-4EAC-B0C2-85A85D7E65FF}" srcId="{E616BD57-697C-46EE-9A8D-E82B02D6A9D3}" destId="{9AD6DC8D-4146-4086-BEFC-2F318BB285C0}" srcOrd="0" destOrd="0" parTransId="{15960BA5-B585-4A96-978D-9552A0A7C980}" sibTransId="{7AADD5FA-7D19-4C82-9BFB-BEE5C8A5C5A3}"/>
    <dgm:cxn modelId="{2D675EB9-03E7-436B-A81D-AF4A0B6CA76E}" srcId="{E616BD57-697C-46EE-9A8D-E82B02D6A9D3}" destId="{E651BA0D-5EB1-492F-A54D-F9F869C790D9}" srcOrd="1" destOrd="0" parTransId="{18092AA2-3CB3-41F5-94F5-D253C3748775}" sibTransId="{1DA41D0B-0F2E-4673-8CE7-66806DA5F32C}"/>
    <dgm:cxn modelId="{CB895FC3-C499-4633-8998-CA2BD3F3D976}" srcId="{E616BD57-697C-46EE-9A8D-E82B02D6A9D3}" destId="{FAC691D6-A745-48E6-A942-31D4A9FE1410}" srcOrd="3" destOrd="0" parTransId="{A6F809B0-2071-462E-B278-DEBB1FE950B5}" sibTransId="{66FD9FA5-C0F6-474D-94D2-6ABE3D5C0845}"/>
    <dgm:cxn modelId="{7FE439CE-E8FB-4945-9FAF-51349C142F37}" type="presOf" srcId="{17679EC1-9C12-4B68-AEED-B4DB8D41DD03}" destId="{46E1DF42-F2A0-428B-831D-0E12DEC153D6}" srcOrd="0" destOrd="0" presId="urn:microsoft.com/office/officeart/2008/layout/LinedList"/>
    <dgm:cxn modelId="{46D436E5-F6CA-43C8-8DB3-1B0C124D3A79}" type="presOf" srcId="{E616BD57-697C-46EE-9A8D-E82B02D6A9D3}" destId="{0197A971-163F-4FF6-B534-5107E21C06EB}" srcOrd="0" destOrd="0" presId="urn:microsoft.com/office/officeart/2008/layout/LinedList"/>
    <dgm:cxn modelId="{474FC4E9-96DD-4102-8A78-3E49AF83ECD6}" type="presOf" srcId="{E651BA0D-5EB1-492F-A54D-F9F869C790D9}" destId="{346DE72A-B4AF-46B4-819B-65BD72FD960B}" srcOrd="0" destOrd="0" presId="urn:microsoft.com/office/officeart/2008/layout/LinedList"/>
    <dgm:cxn modelId="{884879D7-6989-422C-BD73-95DD04C8F0A7}" type="presParOf" srcId="{0197A971-163F-4FF6-B534-5107E21C06EB}" destId="{A1E87C88-F196-4C48-B7A5-4E07FBEE6818}" srcOrd="0" destOrd="0" presId="urn:microsoft.com/office/officeart/2008/layout/LinedList"/>
    <dgm:cxn modelId="{0FA14D2F-D755-4EE3-894E-CD4164C862B4}" type="presParOf" srcId="{0197A971-163F-4FF6-B534-5107E21C06EB}" destId="{C4D4E847-0949-4F87-8B83-F0CB77FCB176}" srcOrd="1" destOrd="0" presId="urn:microsoft.com/office/officeart/2008/layout/LinedList"/>
    <dgm:cxn modelId="{C5EA5D1F-55C3-4A6D-8B8C-2B9C1B2BE13F}" type="presParOf" srcId="{C4D4E847-0949-4F87-8B83-F0CB77FCB176}" destId="{D8F1F453-EE3E-4D26-9249-B99F34290A07}" srcOrd="0" destOrd="0" presId="urn:microsoft.com/office/officeart/2008/layout/LinedList"/>
    <dgm:cxn modelId="{43471443-A920-4DCC-BC51-CA79E75431C2}" type="presParOf" srcId="{C4D4E847-0949-4F87-8B83-F0CB77FCB176}" destId="{A8A66FD2-AC3B-45AD-B6E8-433756937DC5}" srcOrd="1" destOrd="0" presId="urn:microsoft.com/office/officeart/2008/layout/LinedList"/>
    <dgm:cxn modelId="{414E3E12-C8F9-41C2-A21E-9B9275C8728C}" type="presParOf" srcId="{0197A971-163F-4FF6-B534-5107E21C06EB}" destId="{DD40BB16-156E-4AD7-8B84-2907D71DF414}" srcOrd="2" destOrd="0" presId="urn:microsoft.com/office/officeart/2008/layout/LinedList"/>
    <dgm:cxn modelId="{C8EABFE9-810E-4C95-9AFC-0D5A7ABE71B5}" type="presParOf" srcId="{0197A971-163F-4FF6-B534-5107E21C06EB}" destId="{6A405CEB-98AC-4A02-BDF5-997F68E1B926}" srcOrd="3" destOrd="0" presId="urn:microsoft.com/office/officeart/2008/layout/LinedList"/>
    <dgm:cxn modelId="{7652E1A8-238C-4880-8929-0D0C0DD29ED8}" type="presParOf" srcId="{6A405CEB-98AC-4A02-BDF5-997F68E1B926}" destId="{346DE72A-B4AF-46B4-819B-65BD72FD960B}" srcOrd="0" destOrd="0" presId="urn:microsoft.com/office/officeart/2008/layout/LinedList"/>
    <dgm:cxn modelId="{EBF81352-E8AD-4E64-81D3-22D1DDC53382}" type="presParOf" srcId="{6A405CEB-98AC-4A02-BDF5-997F68E1B926}" destId="{7D890E2B-3B3D-4D0C-B4AE-2A1D4150B325}" srcOrd="1" destOrd="0" presId="urn:microsoft.com/office/officeart/2008/layout/LinedList"/>
    <dgm:cxn modelId="{1705DAAA-839D-4685-95C8-024E63D42722}" type="presParOf" srcId="{0197A971-163F-4FF6-B534-5107E21C06EB}" destId="{D7A63DF1-CF71-4504-B55D-85BCC1724211}" srcOrd="4" destOrd="0" presId="urn:microsoft.com/office/officeart/2008/layout/LinedList"/>
    <dgm:cxn modelId="{D7CDE06D-4528-4C81-981B-342C27FFFA5F}" type="presParOf" srcId="{0197A971-163F-4FF6-B534-5107E21C06EB}" destId="{99BAE5AB-D32A-43CC-A987-6B75BB12DB8D}" srcOrd="5" destOrd="0" presId="urn:microsoft.com/office/officeart/2008/layout/LinedList"/>
    <dgm:cxn modelId="{5005D7BA-637A-4345-AE20-1D32DB7E19FB}" type="presParOf" srcId="{99BAE5AB-D32A-43CC-A987-6B75BB12DB8D}" destId="{46E1DF42-F2A0-428B-831D-0E12DEC153D6}" srcOrd="0" destOrd="0" presId="urn:microsoft.com/office/officeart/2008/layout/LinedList"/>
    <dgm:cxn modelId="{61BDDA64-A332-4897-A6A6-1FFECFADFB0E}" type="presParOf" srcId="{99BAE5AB-D32A-43CC-A987-6B75BB12DB8D}" destId="{D669133F-4AB8-41A5-A537-9290CE0EB1F6}" srcOrd="1" destOrd="0" presId="urn:microsoft.com/office/officeart/2008/layout/LinedList"/>
    <dgm:cxn modelId="{FDD7CE9C-FDD7-474D-8BE6-A858801BC225}" type="presParOf" srcId="{0197A971-163F-4FF6-B534-5107E21C06EB}" destId="{9726C45D-9E8D-4417-B6B1-8DE26C467304}" srcOrd="6" destOrd="0" presId="urn:microsoft.com/office/officeart/2008/layout/LinedList"/>
    <dgm:cxn modelId="{EEA3BC67-9E31-4F3E-BD07-51A72683F92C}" type="presParOf" srcId="{0197A971-163F-4FF6-B534-5107E21C06EB}" destId="{D4055747-5313-428E-8F43-4EF6A805B595}" srcOrd="7" destOrd="0" presId="urn:microsoft.com/office/officeart/2008/layout/LinedList"/>
    <dgm:cxn modelId="{900DFA6F-6312-406C-B831-6B56865E964D}" type="presParOf" srcId="{D4055747-5313-428E-8F43-4EF6A805B595}" destId="{2907C461-E5B5-4BE1-8E83-5E2506BA52AC}" srcOrd="0" destOrd="0" presId="urn:microsoft.com/office/officeart/2008/layout/LinedList"/>
    <dgm:cxn modelId="{4B8397DA-BA71-406A-9DD7-0B14B199EDA0}" type="presParOf" srcId="{D4055747-5313-428E-8F43-4EF6A805B595}" destId="{A5919C53-355A-4A10-AC5E-DDC786473E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BACB7-C683-4892-8EA3-73E1F5AA72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34A9C-EC26-4C4E-A94C-F621FEF378A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cs-CZ" dirty="0" err="1"/>
            <a:t>Two-wave</a:t>
          </a:r>
          <a:r>
            <a:rPr lang="cs-CZ" dirty="0"/>
            <a:t> </a:t>
          </a:r>
          <a:r>
            <a:rPr lang="cs-CZ" dirty="0" err="1"/>
            <a:t>longitudinal</a:t>
          </a:r>
          <a:r>
            <a:rPr lang="cs-CZ" dirty="0"/>
            <a:t> study (</a:t>
          </a:r>
          <a:r>
            <a:rPr lang="cs-CZ" dirty="0" err="1"/>
            <a:t>February</a:t>
          </a:r>
          <a:r>
            <a:rPr lang="cs-CZ" dirty="0"/>
            <a:t> and June 2024)</a:t>
          </a:r>
          <a:endParaRPr lang="en-US" dirty="0"/>
        </a:p>
      </dgm:t>
    </dgm:pt>
    <dgm:pt modelId="{004AB038-A1E4-4873-A2EC-3B997E53B40B}" type="parTrans" cxnId="{831C0142-F637-4554-9482-FA7DC323563E}">
      <dgm:prSet/>
      <dgm:spPr/>
      <dgm:t>
        <a:bodyPr/>
        <a:lstStyle/>
        <a:p>
          <a:endParaRPr lang="en-US"/>
        </a:p>
      </dgm:t>
    </dgm:pt>
    <dgm:pt modelId="{314F3FE4-8B69-47F5-97BF-CE11FCEC9AE5}" type="sibTrans" cxnId="{831C0142-F637-4554-9482-FA7DC323563E}">
      <dgm:prSet/>
      <dgm:spPr/>
      <dgm:t>
        <a:bodyPr/>
        <a:lstStyle/>
        <a:p>
          <a:endParaRPr lang="en-US"/>
        </a:p>
      </dgm:t>
    </dgm:pt>
    <dgm:pt modelId="{FB024271-F6E2-4B91-AAAE-5E4513BB766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cs-CZ" dirty="0"/>
            <a:t>18 </a:t>
          </a:r>
          <a:r>
            <a:rPr lang="cs-CZ" dirty="0" err="1"/>
            <a:t>schools</a:t>
          </a:r>
          <a:r>
            <a:rPr lang="cs-CZ" dirty="0"/>
            <a:t>, 119 </a:t>
          </a:r>
          <a:r>
            <a:rPr lang="cs-CZ" dirty="0" err="1"/>
            <a:t>classrooms</a:t>
          </a:r>
          <a:r>
            <a:rPr lang="cs-CZ" dirty="0"/>
            <a:t>, 1977 </a:t>
          </a:r>
          <a:r>
            <a:rPr lang="cs-CZ" dirty="0" err="1"/>
            <a:t>students</a:t>
          </a:r>
          <a:r>
            <a:rPr lang="cs-CZ" dirty="0"/>
            <a:t>, 1421 </a:t>
          </a:r>
          <a:r>
            <a:rPr lang="cs-CZ" dirty="0" err="1"/>
            <a:t>used</a:t>
          </a:r>
          <a:r>
            <a:rPr lang="cs-CZ" dirty="0"/>
            <a:t> (NA in </a:t>
          </a:r>
          <a:r>
            <a:rPr lang="cs-CZ" dirty="0" err="1"/>
            <a:t>scales</a:t>
          </a:r>
          <a:r>
            <a:rPr lang="cs-CZ" dirty="0"/>
            <a:t> </a:t>
          </a:r>
          <a:r>
            <a:rPr lang="cs-CZ" dirty="0" err="1"/>
            <a:t>averages</a:t>
          </a:r>
          <a:r>
            <a:rPr lang="cs-CZ" dirty="0"/>
            <a:t> </a:t>
          </a:r>
          <a:r>
            <a:rPr lang="cs-CZ" dirty="0" err="1"/>
            <a:t>omitted</a:t>
          </a:r>
          <a:r>
            <a:rPr lang="cs-CZ" dirty="0"/>
            <a:t>)</a:t>
          </a:r>
          <a:endParaRPr lang="en-US" dirty="0"/>
        </a:p>
      </dgm:t>
    </dgm:pt>
    <dgm:pt modelId="{1652BBE3-AC10-4AB0-809B-90856B534AB5}" type="parTrans" cxnId="{8935D383-DC6A-4DDA-900A-3544ABA0A585}">
      <dgm:prSet/>
      <dgm:spPr/>
      <dgm:t>
        <a:bodyPr/>
        <a:lstStyle/>
        <a:p>
          <a:endParaRPr lang="en-US"/>
        </a:p>
      </dgm:t>
    </dgm:pt>
    <dgm:pt modelId="{A326F9FD-8EB1-4A59-BFED-5125170462D5}" type="sibTrans" cxnId="{8935D383-DC6A-4DDA-900A-3544ABA0A585}">
      <dgm:prSet/>
      <dgm:spPr/>
      <dgm:t>
        <a:bodyPr/>
        <a:lstStyle/>
        <a:p>
          <a:endParaRPr lang="en-US"/>
        </a:p>
      </dgm:t>
    </dgm:pt>
    <dgm:pt modelId="{AE06199A-D8C4-4619-AE68-351CDB923EA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cs-CZ" dirty="0"/>
            <a:t>6th – 8th </a:t>
          </a:r>
          <a:r>
            <a:rPr lang="cs-CZ" dirty="0" err="1"/>
            <a:t>grades</a:t>
          </a:r>
          <a:r>
            <a:rPr lang="cs-CZ" dirty="0"/>
            <a:t>, </a:t>
          </a:r>
          <a:br>
            <a:rPr lang="cs-CZ" dirty="0"/>
          </a:br>
          <a:r>
            <a:rPr lang="cs-CZ" dirty="0"/>
            <a:t>52% </a:t>
          </a:r>
          <a:r>
            <a:rPr lang="cs-CZ" dirty="0" err="1"/>
            <a:t>girls</a:t>
          </a:r>
          <a:r>
            <a:rPr lang="cs-CZ" dirty="0"/>
            <a:t>, data </a:t>
          </a:r>
          <a:r>
            <a:rPr lang="cs-CZ" dirty="0" err="1"/>
            <a:t>collected</a:t>
          </a:r>
          <a:r>
            <a:rPr lang="cs-CZ" dirty="0"/>
            <a:t> </a:t>
          </a:r>
          <a:r>
            <a:rPr lang="cs-CZ" dirty="0" err="1"/>
            <a:t>near</a:t>
          </a:r>
          <a:r>
            <a:rPr lang="cs-CZ" dirty="0"/>
            <a:t> Brno and </a:t>
          </a:r>
          <a:r>
            <a:rPr lang="cs-CZ" dirty="0" err="1"/>
            <a:t>surrounding</a:t>
          </a:r>
          <a:r>
            <a:rPr lang="cs-CZ" dirty="0"/>
            <a:t> </a:t>
          </a:r>
          <a:r>
            <a:rPr lang="cs-CZ" dirty="0" err="1"/>
            <a:t>areas</a:t>
          </a:r>
          <a:r>
            <a:rPr lang="cs-CZ" dirty="0"/>
            <a:t>, </a:t>
          </a:r>
          <a:br>
            <a:rPr lang="cs-CZ" dirty="0"/>
          </a:br>
          <a:r>
            <a:rPr lang="cs-CZ" dirty="0"/>
            <a:t>9% </a:t>
          </a:r>
          <a:r>
            <a:rPr lang="cs-CZ" dirty="0" err="1"/>
            <a:t>immigrant</a:t>
          </a:r>
          <a:r>
            <a:rPr lang="cs-CZ" dirty="0"/>
            <a:t> background</a:t>
          </a:r>
          <a:endParaRPr lang="en-US" dirty="0"/>
        </a:p>
      </dgm:t>
    </dgm:pt>
    <dgm:pt modelId="{B0BB08A0-F6BD-40BD-8F51-F96D164D27C1}" type="parTrans" cxnId="{17401706-B0F1-4508-9C6E-14378A1955EF}">
      <dgm:prSet/>
      <dgm:spPr/>
      <dgm:t>
        <a:bodyPr/>
        <a:lstStyle/>
        <a:p>
          <a:endParaRPr lang="en-US"/>
        </a:p>
      </dgm:t>
    </dgm:pt>
    <dgm:pt modelId="{4F7DBD4F-248F-4ADB-974A-15E253A5A88A}" type="sibTrans" cxnId="{17401706-B0F1-4508-9C6E-14378A1955EF}">
      <dgm:prSet/>
      <dgm:spPr/>
      <dgm:t>
        <a:bodyPr/>
        <a:lstStyle/>
        <a:p>
          <a:endParaRPr lang="en-US"/>
        </a:p>
      </dgm:t>
    </dgm:pt>
    <dgm:pt modelId="{2C19419E-B618-41D2-9369-7F3331743202}" type="pres">
      <dgm:prSet presAssocID="{436BACB7-C683-4892-8EA3-73E1F5AA72B1}" presName="Name0" presStyleCnt="0">
        <dgm:presLayoutVars>
          <dgm:dir/>
          <dgm:animLvl val="lvl"/>
          <dgm:resizeHandles val="exact"/>
        </dgm:presLayoutVars>
      </dgm:prSet>
      <dgm:spPr/>
    </dgm:pt>
    <dgm:pt modelId="{D3BF9CD2-ACD9-4B9D-85E1-C280876A1178}" type="pres">
      <dgm:prSet presAssocID="{F9934A9C-EC26-4C4E-A94C-F621FEF378AF}" presName="linNode" presStyleCnt="0"/>
      <dgm:spPr/>
    </dgm:pt>
    <dgm:pt modelId="{DA4262E1-919F-44A2-9104-E8F41C0E93C9}" type="pres">
      <dgm:prSet presAssocID="{F9934A9C-EC26-4C4E-A94C-F621FEF378AF}" presName="parentText" presStyleLbl="node1" presStyleIdx="0" presStyleCnt="3" custScaleX="213410">
        <dgm:presLayoutVars>
          <dgm:chMax val="1"/>
          <dgm:bulletEnabled val="1"/>
        </dgm:presLayoutVars>
      </dgm:prSet>
      <dgm:spPr/>
    </dgm:pt>
    <dgm:pt modelId="{91F0B47A-2495-4EEC-BE5B-1B3D769E9B22}" type="pres">
      <dgm:prSet presAssocID="{314F3FE4-8B69-47F5-97BF-CE11FCEC9AE5}" presName="sp" presStyleCnt="0"/>
      <dgm:spPr/>
    </dgm:pt>
    <dgm:pt modelId="{135F6161-C564-4D7F-8747-E2809CBE0E65}" type="pres">
      <dgm:prSet presAssocID="{FB024271-F6E2-4B91-AAAE-5E4513BB7662}" presName="linNode" presStyleCnt="0"/>
      <dgm:spPr/>
    </dgm:pt>
    <dgm:pt modelId="{381592BC-251C-4D33-974E-8FC7E813FD5C}" type="pres">
      <dgm:prSet presAssocID="{FB024271-F6E2-4B91-AAAE-5E4513BB7662}" presName="parentText" presStyleLbl="node1" presStyleIdx="1" presStyleCnt="3" custScaleX="213410">
        <dgm:presLayoutVars>
          <dgm:chMax val="1"/>
          <dgm:bulletEnabled val="1"/>
        </dgm:presLayoutVars>
      </dgm:prSet>
      <dgm:spPr/>
    </dgm:pt>
    <dgm:pt modelId="{E5336CEB-332A-4205-A714-590D5795327C}" type="pres">
      <dgm:prSet presAssocID="{A326F9FD-8EB1-4A59-BFED-5125170462D5}" presName="sp" presStyleCnt="0"/>
      <dgm:spPr/>
    </dgm:pt>
    <dgm:pt modelId="{5CDAD04F-FF7B-4B48-B057-79CEF4D25576}" type="pres">
      <dgm:prSet presAssocID="{AE06199A-D8C4-4619-AE68-351CDB923EA9}" presName="linNode" presStyleCnt="0"/>
      <dgm:spPr/>
    </dgm:pt>
    <dgm:pt modelId="{494EFEE5-DDD4-4329-B3CC-B756710B9537}" type="pres">
      <dgm:prSet presAssocID="{AE06199A-D8C4-4619-AE68-351CDB923EA9}" presName="parentText" presStyleLbl="node1" presStyleIdx="2" presStyleCnt="3" custScaleX="213410">
        <dgm:presLayoutVars>
          <dgm:chMax val="1"/>
          <dgm:bulletEnabled val="1"/>
        </dgm:presLayoutVars>
      </dgm:prSet>
      <dgm:spPr/>
    </dgm:pt>
  </dgm:ptLst>
  <dgm:cxnLst>
    <dgm:cxn modelId="{17401706-B0F1-4508-9C6E-14378A1955EF}" srcId="{436BACB7-C683-4892-8EA3-73E1F5AA72B1}" destId="{AE06199A-D8C4-4619-AE68-351CDB923EA9}" srcOrd="2" destOrd="0" parTransId="{B0BB08A0-F6BD-40BD-8F51-F96D164D27C1}" sibTransId="{4F7DBD4F-248F-4ADB-974A-15E253A5A88A}"/>
    <dgm:cxn modelId="{831C0142-F637-4554-9482-FA7DC323563E}" srcId="{436BACB7-C683-4892-8EA3-73E1F5AA72B1}" destId="{F9934A9C-EC26-4C4E-A94C-F621FEF378AF}" srcOrd="0" destOrd="0" parTransId="{004AB038-A1E4-4873-A2EC-3B997E53B40B}" sibTransId="{314F3FE4-8B69-47F5-97BF-CE11FCEC9AE5}"/>
    <dgm:cxn modelId="{3E7DDE4D-DB76-4D1B-9386-5853DE91B493}" type="presOf" srcId="{AE06199A-D8C4-4619-AE68-351CDB923EA9}" destId="{494EFEE5-DDD4-4329-B3CC-B756710B9537}" srcOrd="0" destOrd="0" presId="urn:microsoft.com/office/officeart/2005/8/layout/vList5"/>
    <dgm:cxn modelId="{025A5D71-EEDF-4034-90C3-6E102B937A21}" type="presOf" srcId="{436BACB7-C683-4892-8EA3-73E1F5AA72B1}" destId="{2C19419E-B618-41D2-9369-7F3331743202}" srcOrd="0" destOrd="0" presId="urn:microsoft.com/office/officeart/2005/8/layout/vList5"/>
    <dgm:cxn modelId="{8935D383-DC6A-4DDA-900A-3544ABA0A585}" srcId="{436BACB7-C683-4892-8EA3-73E1F5AA72B1}" destId="{FB024271-F6E2-4B91-AAAE-5E4513BB7662}" srcOrd="1" destOrd="0" parTransId="{1652BBE3-AC10-4AB0-809B-90856B534AB5}" sibTransId="{A326F9FD-8EB1-4A59-BFED-5125170462D5}"/>
    <dgm:cxn modelId="{EC304D98-E254-455B-B386-2943E61FEF13}" type="presOf" srcId="{FB024271-F6E2-4B91-AAAE-5E4513BB7662}" destId="{381592BC-251C-4D33-974E-8FC7E813FD5C}" srcOrd="0" destOrd="0" presId="urn:microsoft.com/office/officeart/2005/8/layout/vList5"/>
    <dgm:cxn modelId="{A580E2B8-E1F2-492B-A85F-E29ADF8C336C}" type="presOf" srcId="{F9934A9C-EC26-4C4E-A94C-F621FEF378AF}" destId="{DA4262E1-919F-44A2-9104-E8F41C0E93C9}" srcOrd="0" destOrd="0" presId="urn:microsoft.com/office/officeart/2005/8/layout/vList5"/>
    <dgm:cxn modelId="{4DC69E3B-A036-4B41-B479-D1AEB05E173F}" type="presParOf" srcId="{2C19419E-B618-41D2-9369-7F3331743202}" destId="{D3BF9CD2-ACD9-4B9D-85E1-C280876A1178}" srcOrd="0" destOrd="0" presId="urn:microsoft.com/office/officeart/2005/8/layout/vList5"/>
    <dgm:cxn modelId="{9948548A-4648-426A-B8EA-E6DD78C8A8C9}" type="presParOf" srcId="{D3BF9CD2-ACD9-4B9D-85E1-C280876A1178}" destId="{DA4262E1-919F-44A2-9104-E8F41C0E93C9}" srcOrd="0" destOrd="0" presId="urn:microsoft.com/office/officeart/2005/8/layout/vList5"/>
    <dgm:cxn modelId="{1DBD9842-256A-4772-B943-A741E0E246D5}" type="presParOf" srcId="{2C19419E-B618-41D2-9369-7F3331743202}" destId="{91F0B47A-2495-4EEC-BE5B-1B3D769E9B22}" srcOrd="1" destOrd="0" presId="urn:microsoft.com/office/officeart/2005/8/layout/vList5"/>
    <dgm:cxn modelId="{93E97081-8342-425E-A3F4-3187E1106CCF}" type="presParOf" srcId="{2C19419E-B618-41D2-9369-7F3331743202}" destId="{135F6161-C564-4D7F-8747-E2809CBE0E65}" srcOrd="2" destOrd="0" presId="urn:microsoft.com/office/officeart/2005/8/layout/vList5"/>
    <dgm:cxn modelId="{CAC5A3CB-B039-4CEE-8D7C-DC4BB0B6781E}" type="presParOf" srcId="{135F6161-C564-4D7F-8747-E2809CBE0E65}" destId="{381592BC-251C-4D33-974E-8FC7E813FD5C}" srcOrd="0" destOrd="0" presId="urn:microsoft.com/office/officeart/2005/8/layout/vList5"/>
    <dgm:cxn modelId="{F5C6266B-B68B-4C09-A251-71BD43FF268A}" type="presParOf" srcId="{2C19419E-B618-41D2-9369-7F3331743202}" destId="{E5336CEB-332A-4205-A714-590D5795327C}" srcOrd="3" destOrd="0" presId="urn:microsoft.com/office/officeart/2005/8/layout/vList5"/>
    <dgm:cxn modelId="{220C4DF3-BF30-4963-A762-74F9F627E8EF}" type="presParOf" srcId="{2C19419E-B618-41D2-9369-7F3331743202}" destId="{5CDAD04F-FF7B-4B48-B057-79CEF4D25576}" srcOrd="4" destOrd="0" presId="urn:microsoft.com/office/officeart/2005/8/layout/vList5"/>
    <dgm:cxn modelId="{FD2E7B9E-742B-49F5-8107-B6FD15A5897A}" type="presParOf" srcId="{5CDAD04F-FF7B-4B48-B057-79CEF4D25576}" destId="{494EFEE5-DDD4-4329-B3CC-B756710B953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BACB7-C683-4892-8EA3-73E1F5AA72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34A9C-EC26-4C4E-A94C-F621FEF378A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cs-CZ" b="1" dirty="0" err="1"/>
            <a:t>Outcome</a:t>
          </a:r>
          <a:r>
            <a:rPr lang="cs-CZ" dirty="0"/>
            <a:t>: </a:t>
          </a:r>
          <a:r>
            <a:rPr lang="cs-CZ" dirty="0" err="1"/>
            <a:t>Bullying</a:t>
          </a:r>
          <a:r>
            <a:rPr lang="cs-CZ" dirty="0"/>
            <a:t> </a:t>
          </a:r>
          <a:r>
            <a:rPr lang="cs-CZ" dirty="0" err="1"/>
            <a:t>perpetration</a:t>
          </a:r>
          <a:r>
            <a:rPr lang="cs-CZ" dirty="0"/>
            <a:t> (</a:t>
          </a:r>
          <a:r>
            <a:rPr lang="cs-CZ" dirty="0" err="1"/>
            <a:t>individual</a:t>
          </a:r>
          <a:r>
            <a:rPr lang="cs-CZ" dirty="0"/>
            <a:t> level)</a:t>
          </a:r>
          <a:endParaRPr lang="en-US" dirty="0"/>
        </a:p>
      </dgm:t>
    </dgm:pt>
    <dgm:pt modelId="{004AB038-A1E4-4873-A2EC-3B997E53B40B}" type="parTrans" cxnId="{831C0142-F637-4554-9482-FA7DC323563E}">
      <dgm:prSet/>
      <dgm:spPr/>
      <dgm:t>
        <a:bodyPr/>
        <a:lstStyle/>
        <a:p>
          <a:endParaRPr lang="en-US"/>
        </a:p>
      </dgm:t>
    </dgm:pt>
    <dgm:pt modelId="{314F3FE4-8B69-47F5-97BF-CE11FCEC9AE5}" type="sibTrans" cxnId="{831C0142-F637-4554-9482-FA7DC323563E}">
      <dgm:prSet/>
      <dgm:spPr/>
      <dgm:t>
        <a:bodyPr/>
        <a:lstStyle/>
        <a:p>
          <a:endParaRPr lang="en-US"/>
        </a:p>
      </dgm:t>
    </dgm:pt>
    <dgm:pt modelId="{FB024271-F6E2-4B91-AAAE-5E4513BB766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cs-CZ" b="1" dirty="0" err="1"/>
            <a:t>Asymmetry</a:t>
          </a:r>
          <a:r>
            <a:rPr lang="cs-CZ" b="1" dirty="0"/>
            <a:t> (</a:t>
          </a:r>
          <a:r>
            <a:rPr lang="cs-CZ" b="1" dirty="0" err="1"/>
            <a:t>direction</a:t>
          </a:r>
          <a:r>
            <a:rPr lang="cs-CZ" b="1" dirty="0"/>
            <a:t> </a:t>
          </a:r>
          <a:r>
            <a:rPr lang="cs-CZ" b="1" dirty="0" err="1"/>
            <a:t>of</a:t>
          </a:r>
          <a:r>
            <a:rPr lang="cs-CZ" b="1" dirty="0"/>
            <a:t> </a:t>
          </a:r>
          <a:r>
            <a:rPr lang="cs-CZ" b="1" dirty="0" err="1"/>
            <a:t>outcome</a:t>
          </a:r>
          <a:r>
            <a:rPr lang="cs-CZ" b="1" dirty="0"/>
            <a:t> </a:t>
          </a:r>
          <a:r>
            <a:rPr lang="cs-CZ" b="1" dirty="0" err="1"/>
            <a:t>potential</a:t>
          </a:r>
          <a:r>
            <a:rPr lang="cs-CZ" b="1" dirty="0"/>
            <a:t>)</a:t>
          </a:r>
          <a:r>
            <a:rPr lang="cs-CZ" dirty="0"/>
            <a:t>: </a:t>
          </a:r>
          <a:br>
            <a:rPr lang="cs-CZ" dirty="0"/>
          </a:br>
          <a:r>
            <a:rPr lang="cs-CZ" dirty="0" err="1"/>
            <a:t>moral</a:t>
          </a:r>
          <a:r>
            <a:rPr lang="cs-CZ" dirty="0"/>
            <a:t> </a:t>
          </a:r>
          <a:r>
            <a:rPr lang="cs-CZ" dirty="0" err="1"/>
            <a:t>disengagement</a:t>
          </a:r>
          <a:r>
            <a:rPr lang="cs-CZ" dirty="0"/>
            <a:t> (</a:t>
          </a:r>
          <a:r>
            <a:rPr lang="cs-CZ" dirty="0" err="1"/>
            <a:t>individual</a:t>
          </a:r>
          <a:r>
            <a:rPr lang="cs-CZ" dirty="0"/>
            <a:t> level, </a:t>
          </a:r>
          <a:r>
            <a:rPr lang="cs-CZ" dirty="0" err="1"/>
            <a:t>Killer</a:t>
          </a:r>
          <a:r>
            <a:rPr lang="cs-CZ" dirty="0"/>
            <a:t> et al., 2018), </a:t>
          </a:r>
          <a:br>
            <a:rPr lang="cs-CZ" dirty="0"/>
          </a:br>
          <a:r>
            <a:rPr lang="cs-CZ" dirty="0" err="1"/>
            <a:t>externalizing</a:t>
          </a:r>
          <a:r>
            <a:rPr lang="cs-CZ" dirty="0"/>
            <a:t> </a:t>
          </a:r>
          <a:r>
            <a:rPr lang="cs-CZ" dirty="0" err="1"/>
            <a:t>behavior</a:t>
          </a:r>
          <a:r>
            <a:rPr lang="cs-CZ" dirty="0"/>
            <a:t> (</a:t>
          </a:r>
          <a:r>
            <a:rPr lang="cs-CZ" dirty="0" err="1"/>
            <a:t>individual</a:t>
          </a:r>
          <a:r>
            <a:rPr lang="cs-CZ" dirty="0"/>
            <a:t> level; Kelly et al., 2015), </a:t>
          </a:r>
          <a:br>
            <a:rPr lang="cs-CZ" dirty="0"/>
          </a:br>
          <a:r>
            <a:rPr lang="cs-CZ" dirty="0" err="1"/>
            <a:t>being</a:t>
          </a:r>
          <a:r>
            <a:rPr lang="cs-CZ" dirty="0"/>
            <a:t> </a:t>
          </a:r>
          <a:r>
            <a:rPr lang="cs-CZ" dirty="0" err="1"/>
            <a:t>victimized</a:t>
          </a:r>
          <a:r>
            <a:rPr lang="cs-CZ" dirty="0"/>
            <a:t> (</a:t>
          </a:r>
          <a:r>
            <a:rPr lang="cs-CZ" dirty="0" err="1"/>
            <a:t>individual</a:t>
          </a:r>
          <a:r>
            <a:rPr lang="cs-CZ" dirty="0"/>
            <a:t> level; </a:t>
          </a:r>
          <a:r>
            <a:rPr lang="cs-CZ" dirty="0" err="1"/>
            <a:t>Walters</a:t>
          </a:r>
          <a:r>
            <a:rPr lang="cs-CZ" dirty="0"/>
            <a:t> et al., 2015)</a:t>
          </a:r>
          <a:endParaRPr lang="en-US" dirty="0"/>
        </a:p>
      </dgm:t>
    </dgm:pt>
    <dgm:pt modelId="{1652BBE3-AC10-4AB0-809B-90856B534AB5}" type="parTrans" cxnId="{8935D383-DC6A-4DDA-900A-3544ABA0A585}">
      <dgm:prSet/>
      <dgm:spPr/>
      <dgm:t>
        <a:bodyPr/>
        <a:lstStyle/>
        <a:p>
          <a:endParaRPr lang="en-US"/>
        </a:p>
      </dgm:t>
    </dgm:pt>
    <dgm:pt modelId="{A326F9FD-8EB1-4A59-BFED-5125170462D5}" type="sibTrans" cxnId="{8935D383-DC6A-4DDA-900A-3544ABA0A585}">
      <dgm:prSet/>
      <dgm:spPr/>
      <dgm:t>
        <a:bodyPr/>
        <a:lstStyle/>
        <a:p>
          <a:endParaRPr lang="en-US"/>
        </a:p>
      </dgm:t>
    </dgm:pt>
    <dgm:pt modelId="{AE06199A-D8C4-4619-AE68-351CDB923EA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cs-CZ" b="1" dirty="0" err="1"/>
            <a:t>Bifurcation</a:t>
          </a:r>
          <a:r>
            <a:rPr lang="cs-CZ" b="1" dirty="0"/>
            <a:t> (</a:t>
          </a:r>
          <a:r>
            <a:rPr lang="cs-CZ" b="1" dirty="0" err="1"/>
            <a:t>likelihood</a:t>
          </a:r>
          <a:r>
            <a:rPr lang="cs-CZ" b="1" dirty="0"/>
            <a:t> </a:t>
          </a:r>
          <a:r>
            <a:rPr lang="cs-CZ" b="1" dirty="0" err="1"/>
            <a:t>of</a:t>
          </a:r>
          <a:r>
            <a:rPr lang="cs-CZ" b="1" dirty="0"/>
            <a:t> </a:t>
          </a:r>
          <a:r>
            <a:rPr lang="cs-CZ" b="1" dirty="0" err="1"/>
            <a:t>sudden</a:t>
          </a:r>
          <a:r>
            <a:rPr lang="cs-CZ" b="1" dirty="0"/>
            <a:t> shift, </a:t>
          </a:r>
          <a:r>
            <a:rPr lang="cs-CZ" b="1" dirty="0" err="1"/>
            <a:t>small</a:t>
          </a:r>
          <a:r>
            <a:rPr lang="cs-CZ" b="1" dirty="0"/>
            <a:t> </a:t>
          </a:r>
          <a:r>
            <a:rPr lang="cs-CZ" b="1" dirty="0" err="1"/>
            <a:t>changes</a:t>
          </a:r>
          <a:r>
            <a:rPr lang="cs-CZ" b="1" dirty="0"/>
            <a:t> </a:t>
          </a:r>
          <a:r>
            <a:rPr lang="cs-CZ" b="1" dirty="0" err="1"/>
            <a:t>matter</a:t>
          </a:r>
          <a:r>
            <a:rPr lang="cs-CZ" b="1" dirty="0"/>
            <a:t>)</a:t>
          </a:r>
          <a:r>
            <a:rPr lang="cs-CZ" dirty="0"/>
            <a:t>:</a:t>
          </a:r>
          <a:r>
            <a:rPr lang="cs-CZ" baseline="0" dirty="0"/>
            <a:t> </a:t>
          </a:r>
          <a:br>
            <a:rPr lang="cs-CZ" baseline="0" dirty="0"/>
          </a:br>
          <a:r>
            <a:rPr lang="cs-CZ" baseline="0" dirty="0"/>
            <a:t>non-</a:t>
          </a:r>
          <a:r>
            <a:rPr lang="cs-CZ" baseline="0" dirty="0" err="1"/>
            <a:t>inclusive</a:t>
          </a:r>
          <a:r>
            <a:rPr lang="cs-CZ" baseline="0" dirty="0"/>
            <a:t> </a:t>
          </a:r>
          <a:r>
            <a:rPr lang="cs-CZ" baseline="0" dirty="0" err="1"/>
            <a:t>classroom</a:t>
          </a:r>
          <a:r>
            <a:rPr lang="cs-CZ" baseline="0" dirty="0"/>
            <a:t> </a:t>
          </a:r>
          <a:r>
            <a:rPr lang="cs-CZ" baseline="0" dirty="0" err="1"/>
            <a:t>norms</a:t>
          </a:r>
          <a:r>
            <a:rPr lang="cs-CZ" baseline="0" dirty="0"/>
            <a:t> (</a:t>
          </a:r>
          <a:r>
            <a:rPr lang="cs-CZ" baseline="0" dirty="0" err="1"/>
            <a:t>classroom</a:t>
          </a:r>
          <a:r>
            <a:rPr lang="cs-CZ" baseline="0" dirty="0"/>
            <a:t> level; </a:t>
          </a:r>
          <a:r>
            <a:rPr lang="cs-CZ" baseline="0" dirty="0" err="1"/>
            <a:t>Velásquez</a:t>
          </a:r>
          <a:r>
            <a:rPr lang="cs-CZ" baseline="0" dirty="0"/>
            <a:t> et al., 2023), </a:t>
          </a:r>
          <a:br>
            <a:rPr lang="cs-CZ" baseline="0" dirty="0"/>
          </a:br>
          <a:r>
            <a:rPr lang="cs-CZ" baseline="0" dirty="0" err="1"/>
            <a:t>teacher</a:t>
          </a:r>
          <a:r>
            <a:rPr lang="cs-CZ" baseline="0" dirty="0"/>
            <a:t> support (</a:t>
          </a:r>
          <a:r>
            <a:rPr lang="cs-CZ" baseline="0" dirty="0" err="1"/>
            <a:t>classroom</a:t>
          </a:r>
          <a:r>
            <a:rPr lang="cs-CZ" baseline="0" dirty="0"/>
            <a:t> level), </a:t>
          </a:r>
          <a:br>
            <a:rPr lang="cs-CZ" baseline="0" dirty="0"/>
          </a:br>
          <a:r>
            <a:rPr lang="cs-CZ" baseline="0" dirty="0" err="1"/>
            <a:t>social</a:t>
          </a:r>
          <a:r>
            <a:rPr lang="cs-CZ" baseline="0" dirty="0"/>
            <a:t> </a:t>
          </a:r>
          <a:r>
            <a:rPr lang="cs-CZ" baseline="0" dirty="0" err="1"/>
            <a:t>self-efficacy</a:t>
          </a:r>
          <a:r>
            <a:rPr lang="cs-CZ" baseline="0" dirty="0"/>
            <a:t> (</a:t>
          </a:r>
          <a:r>
            <a:rPr lang="cs-CZ" baseline="0" dirty="0" err="1"/>
            <a:t>individual</a:t>
          </a:r>
          <a:r>
            <a:rPr lang="cs-CZ" baseline="0" dirty="0"/>
            <a:t> level)</a:t>
          </a:r>
          <a:endParaRPr lang="en-US" dirty="0"/>
        </a:p>
      </dgm:t>
    </dgm:pt>
    <dgm:pt modelId="{B0BB08A0-F6BD-40BD-8F51-F96D164D27C1}" type="parTrans" cxnId="{17401706-B0F1-4508-9C6E-14378A1955EF}">
      <dgm:prSet/>
      <dgm:spPr/>
      <dgm:t>
        <a:bodyPr/>
        <a:lstStyle/>
        <a:p>
          <a:endParaRPr lang="en-US"/>
        </a:p>
      </dgm:t>
    </dgm:pt>
    <dgm:pt modelId="{4F7DBD4F-248F-4ADB-974A-15E253A5A88A}" type="sibTrans" cxnId="{17401706-B0F1-4508-9C6E-14378A1955EF}">
      <dgm:prSet/>
      <dgm:spPr/>
      <dgm:t>
        <a:bodyPr/>
        <a:lstStyle/>
        <a:p>
          <a:endParaRPr lang="en-US"/>
        </a:p>
      </dgm:t>
    </dgm:pt>
    <dgm:pt modelId="{2C19419E-B618-41D2-9369-7F3331743202}" type="pres">
      <dgm:prSet presAssocID="{436BACB7-C683-4892-8EA3-73E1F5AA72B1}" presName="Name0" presStyleCnt="0">
        <dgm:presLayoutVars>
          <dgm:dir/>
          <dgm:animLvl val="lvl"/>
          <dgm:resizeHandles val="exact"/>
        </dgm:presLayoutVars>
      </dgm:prSet>
      <dgm:spPr/>
    </dgm:pt>
    <dgm:pt modelId="{D3BF9CD2-ACD9-4B9D-85E1-C280876A1178}" type="pres">
      <dgm:prSet presAssocID="{F9934A9C-EC26-4C4E-A94C-F621FEF378AF}" presName="linNode" presStyleCnt="0"/>
      <dgm:spPr/>
    </dgm:pt>
    <dgm:pt modelId="{DA4262E1-919F-44A2-9104-E8F41C0E93C9}" type="pres">
      <dgm:prSet presAssocID="{F9934A9C-EC26-4C4E-A94C-F621FEF378AF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91F0B47A-2495-4EEC-BE5B-1B3D769E9B22}" type="pres">
      <dgm:prSet presAssocID="{314F3FE4-8B69-47F5-97BF-CE11FCEC9AE5}" presName="sp" presStyleCnt="0"/>
      <dgm:spPr/>
    </dgm:pt>
    <dgm:pt modelId="{135F6161-C564-4D7F-8747-E2809CBE0E65}" type="pres">
      <dgm:prSet presAssocID="{FB024271-F6E2-4B91-AAAE-5E4513BB7662}" presName="linNode" presStyleCnt="0"/>
      <dgm:spPr/>
    </dgm:pt>
    <dgm:pt modelId="{381592BC-251C-4D33-974E-8FC7E813FD5C}" type="pres">
      <dgm:prSet presAssocID="{FB024271-F6E2-4B91-AAAE-5E4513BB7662}" presName="parentText" presStyleLbl="node1" presStyleIdx="1" presStyleCnt="3" custScaleX="278321" custScaleY="151187">
        <dgm:presLayoutVars>
          <dgm:chMax val="1"/>
          <dgm:bulletEnabled val="1"/>
        </dgm:presLayoutVars>
      </dgm:prSet>
      <dgm:spPr/>
    </dgm:pt>
    <dgm:pt modelId="{E5336CEB-332A-4205-A714-590D5795327C}" type="pres">
      <dgm:prSet presAssocID="{A326F9FD-8EB1-4A59-BFED-5125170462D5}" presName="sp" presStyleCnt="0"/>
      <dgm:spPr/>
    </dgm:pt>
    <dgm:pt modelId="{5CDAD04F-FF7B-4B48-B057-79CEF4D25576}" type="pres">
      <dgm:prSet presAssocID="{AE06199A-D8C4-4619-AE68-351CDB923EA9}" presName="linNode" presStyleCnt="0"/>
      <dgm:spPr/>
    </dgm:pt>
    <dgm:pt modelId="{494EFEE5-DDD4-4329-B3CC-B756710B9537}" type="pres">
      <dgm:prSet presAssocID="{AE06199A-D8C4-4619-AE68-351CDB923EA9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17401706-B0F1-4508-9C6E-14378A1955EF}" srcId="{436BACB7-C683-4892-8EA3-73E1F5AA72B1}" destId="{AE06199A-D8C4-4619-AE68-351CDB923EA9}" srcOrd="2" destOrd="0" parTransId="{B0BB08A0-F6BD-40BD-8F51-F96D164D27C1}" sibTransId="{4F7DBD4F-248F-4ADB-974A-15E253A5A88A}"/>
    <dgm:cxn modelId="{831C0142-F637-4554-9482-FA7DC323563E}" srcId="{436BACB7-C683-4892-8EA3-73E1F5AA72B1}" destId="{F9934A9C-EC26-4C4E-A94C-F621FEF378AF}" srcOrd="0" destOrd="0" parTransId="{004AB038-A1E4-4873-A2EC-3B997E53B40B}" sibTransId="{314F3FE4-8B69-47F5-97BF-CE11FCEC9AE5}"/>
    <dgm:cxn modelId="{3E7DDE4D-DB76-4D1B-9386-5853DE91B493}" type="presOf" srcId="{AE06199A-D8C4-4619-AE68-351CDB923EA9}" destId="{494EFEE5-DDD4-4329-B3CC-B756710B9537}" srcOrd="0" destOrd="0" presId="urn:microsoft.com/office/officeart/2005/8/layout/vList5"/>
    <dgm:cxn modelId="{025A5D71-EEDF-4034-90C3-6E102B937A21}" type="presOf" srcId="{436BACB7-C683-4892-8EA3-73E1F5AA72B1}" destId="{2C19419E-B618-41D2-9369-7F3331743202}" srcOrd="0" destOrd="0" presId="urn:microsoft.com/office/officeart/2005/8/layout/vList5"/>
    <dgm:cxn modelId="{8935D383-DC6A-4DDA-900A-3544ABA0A585}" srcId="{436BACB7-C683-4892-8EA3-73E1F5AA72B1}" destId="{FB024271-F6E2-4B91-AAAE-5E4513BB7662}" srcOrd="1" destOrd="0" parTransId="{1652BBE3-AC10-4AB0-809B-90856B534AB5}" sibTransId="{A326F9FD-8EB1-4A59-BFED-5125170462D5}"/>
    <dgm:cxn modelId="{EC304D98-E254-455B-B386-2943E61FEF13}" type="presOf" srcId="{FB024271-F6E2-4B91-AAAE-5E4513BB7662}" destId="{381592BC-251C-4D33-974E-8FC7E813FD5C}" srcOrd="0" destOrd="0" presId="urn:microsoft.com/office/officeart/2005/8/layout/vList5"/>
    <dgm:cxn modelId="{A580E2B8-E1F2-492B-A85F-E29ADF8C336C}" type="presOf" srcId="{F9934A9C-EC26-4C4E-A94C-F621FEF378AF}" destId="{DA4262E1-919F-44A2-9104-E8F41C0E93C9}" srcOrd="0" destOrd="0" presId="urn:microsoft.com/office/officeart/2005/8/layout/vList5"/>
    <dgm:cxn modelId="{4DC69E3B-A036-4B41-B479-D1AEB05E173F}" type="presParOf" srcId="{2C19419E-B618-41D2-9369-7F3331743202}" destId="{D3BF9CD2-ACD9-4B9D-85E1-C280876A1178}" srcOrd="0" destOrd="0" presId="urn:microsoft.com/office/officeart/2005/8/layout/vList5"/>
    <dgm:cxn modelId="{9948548A-4648-426A-B8EA-E6DD78C8A8C9}" type="presParOf" srcId="{D3BF9CD2-ACD9-4B9D-85E1-C280876A1178}" destId="{DA4262E1-919F-44A2-9104-E8F41C0E93C9}" srcOrd="0" destOrd="0" presId="urn:microsoft.com/office/officeart/2005/8/layout/vList5"/>
    <dgm:cxn modelId="{1DBD9842-256A-4772-B943-A741E0E246D5}" type="presParOf" srcId="{2C19419E-B618-41D2-9369-7F3331743202}" destId="{91F0B47A-2495-4EEC-BE5B-1B3D769E9B22}" srcOrd="1" destOrd="0" presId="urn:microsoft.com/office/officeart/2005/8/layout/vList5"/>
    <dgm:cxn modelId="{93E97081-8342-425E-A3F4-3187E1106CCF}" type="presParOf" srcId="{2C19419E-B618-41D2-9369-7F3331743202}" destId="{135F6161-C564-4D7F-8747-E2809CBE0E65}" srcOrd="2" destOrd="0" presId="urn:microsoft.com/office/officeart/2005/8/layout/vList5"/>
    <dgm:cxn modelId="{CAC5A3CB-B039-4CEE-8D7C-DC4BB0B6781E}" type="presParOf" srcId="{135F6161-C564-4D7F-8747-E2809CBE0E65}" destId="{381592BC-251C-4D33-974E-8FC7E813FD5C}" srcOrd="0" destOrd="0" presId="urn:microsoft.com/office/officeart/2005/8/layout/vList5"/>
    <dgm:cxn modelId="{F5C6266B-B68B-4C09-A251-71BD43FF268A}" type="presParOf" srcId="{2C19419E-B618-41D2-9369-7F3331743202}" destId="{E5336CEB-332A-4205-A714-590D5795327C}" srcOrd="3" destOrd="0" presId="urn:microsoft.com/office/officeart/2005/8/layout/vList5"/>
    <dgm:cxn modelId="{220C4DF3-BF30-4963-A762-74F9F627E8EF}" type="presParOf" srcId="{2C19419E-B618-41D2-9369-7F3331743202}" destId="{5CDAD04F-FF7B-4B48-B057-79CEF4D25576}" srcOrd="4" destOrd="0" presId="urn:microsoft.com/office/officeart/2005/8/layout/vList5"/>
    <dgm:cxn modelId="{FD2E7B9E-742B-49F5-8107-B6FD15A5897A}" type="presParOf" srcId="{5CDAD04F-FF7B-4B48-B057-79CEF4D25576}" destId="{494EFEE5-DDD4-4329-B3CC-B756710B953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87C88-F196-4C48-B7A5-4E07FBEE6818}">
      <dsp:nvSpPr>
        <dsp:cNvPr id="0" name=""/>
        <dsp:cNvSpPr/>
      </dsp:nvSpPr>
      <dsp:spPr>
        <a:xfrm>
          <a:off x="0" y="57"/>
          <a:ext cx="9254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1F453-EE3E-4D26-9249-B99F34290A07}">
      <dsp:nvSpPr>
        <dsp:cNvPr id="0" name=""/>
        <dsp:cNvSpPr/>
      </dsp:nvSpPr>
      <dsp:spPr>
        <a:xfrm>
          <a:off x="0" y="57"/>
          <a:ext cx="9254067" cy="103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Bullying</a:t>
          </a:r>
          <a:r>
            <a:rPr lang="cs-CZ" sz="3000" kern="1200" dirty="0"/>
            <a:t> = </a:t>
          </a:r>
          <a:r>
            <a:rPr lang="cs-CZ" sz="3000" kern="1200" dirty="0" err="1"/>
            <a:t>dynamic</a:t>
          </a:r>
          <a:r>
            <a:rPr lang="cs-CZ" sz="3000" kern="1200" dirty="0"/>
            <a:t>, </a:t>
          </a:r>
          <a:r>
            <a:rPr lang="cs-CZ" sz="3000" kern="1200" dirty="0" err="1"/>
            <a:t>multifactor</a:t>
          </a:r>
          <a:r>
            <a:rPr lang="cs-CZ" sz="3000" kern="1200" dirty="0"/>
            <a:t> </a:t>
          </a:r>
          <a:r>
            <a:rPr lang="cs-CZ" sz="3000" kern="1200" dirty="0" err="1"/>
            <a:t>group</a:t>
          </a:r>
          <a:r>
            <a:rPr lang="cs-CZ" sz="3000" kern="1200" dirty="0"/>
            <a:t>/</a:t>
          </a:r>
          <a:r>
            <a:rPr lang="cs-CZ" sz="3000" kern="1200" dirty="0" err="1"/>
            <a:t>social</a:t>
          </a:r>
          <a:r>
            <a:rPr lang="cs-CZ" sz="3000" kern="1200" dirty="0"/>
            <a:t> </a:t>
          </a:r>
          <a:r>
            <a:rPr lang="cs-CZ" sz="3000" kern="1200" dirty="0" err="1"/>
            <a:t>phenomenon</a:t>
          </a:r>
          <a:endParaRPr lang="en-US" sz="3000" kern="1200" dirty="0"/>
        </a:p>
      </dsp:txBody>
      <dsp:txXfrm>
        <a:off x="0" y="57"/>
        <a:ext cx="9254067" cy="1033394"/>
      </dsp:txXfrm>
    </dsp:sp>
    <dsp:sp modelId="{DD40BB16-156E-4AD7-8B84-2907D71DF414}">
      <dsp:nvSpPr>
        <dsp:cNvPr id="0" name=""/>
        <dsp:cNvSpPr/>
      </dsp:nvSpPr>
      <dsp:spPr>
        <a:xfrm>
          <a:off x="0" y="1033451"/>
          <a:ext cx="9254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DE72A-B4AF-46B4-819B-65BD72FD960B}">
      <dsp:nvSpPr>
        <dsp:cNvPr id="0" name=""/>
        <dsp:cNvSpPr/>
      </dsp:nvSpPr>
      <dsp:spPr>
        <a:xfrm>
          <a:off x="0" y="1033451"/>
          <a:ext cx="9254067" cy="103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Traditional</a:t>
          </a:r>
          <a:r>
            <a:rPr lang="cs-CZ" sz="3000" kern="1200" dirty="0"/>
            <a:t> </a:t>
          </a:r>
          <a:r>
            <a:rPr lang="cs-CZ" sz="3000" kern="1200" dirty="0" err="1"/>
            <a:t>linear</a:t>
          </a:r>
          <a:r>
            <a:rPr lang="cs-CZ" sz="3000" kern="1200" dirty="0"/>
            <a:t> </a:t>
          </a:r>
          <a:r>
            <a:rPr lang="cs-CZ" sz="3000" kern="1200" dirty="0" err="1"/>
            <a:t>models</a:t>
          </a:r>
          <a:r>
            <a:rPr lang="cs-CZ" sz="3000" kern="1200" dirty="0"/>
            <a:t> miss </a:t>
          </a:r>
          <a:r>
            <a:rPr lang="cs-CZ" sz="3000" kern="1200" dirty="0" err="1"/>
            <a:t>abrupt</a:t>
          </a:r>
          <a:r>
            <a:rPr lang="cs-CZ" sz="3000" kern="1200" dirty="0"/>
            <a:t> </a:t>
          </a:r>
          <a:r>
            <a:rPr lang="cs-CZ" sz="3000" kern="1200" dirty="0" err="1"/>
            <a:t>shifts</a:t>
          </a:r>
          <a:endParaRPr lang="en-US" sz="3000" kern="1200" dirty="0"/>
        </a:p>
      </dsp:txBody>
      <dsp:txXfrm>
        <a:off x="0" y="1033451"/>
        <a:ext cx="9254067" cy="1033394"/>
      </dsp:txXfrm>
    </dsp:sp>
    <dsp:sp modelId="{D7A63DF1-CF71-4504-B55D-85BCC1724211}">
      <dsp:nvSpPr>
        <dsp:cNvPr id="0" name=""/>
        <dsp:cNvSpPr/>
      </dsp:nvSpPr>
      <dsp:spPr>
        <a:xfrm>
          <a:off x="0" y="2066846"/>
          <a:ext cx="9254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1DF42-F2A0-428B-831D-0E12DEC153D6}">
      <dsp:nvSpPr>
        <dsp:cNvPr id="0" name=""/>
        <dsp:cNvSpPr/>
      </dsp:nvSpPr>
      <dsp:spPr>
        <a:xfrm>
          <a:off x="0" y="2066846"/>
          <a:ext cx="9245029" cy="1249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Framework </a:t>
          </a:r>
          <a:r>
            <a:rPr lang="cs-CZ" sz="3000" kern="1200" dirty="0" err="1"/>
            <a:t>capturing</a:t>
          </a:r>
          <a:r>
            <a:rPr lang="cs-CZ" sz="3000" kern="1200" dirty="0"/>
            <a:t> </a:t>
          </a:r>
          <a:r>
            <a:rPr lang="cs-CZ" sz="3000" kern="1200" dirty="0" err="1"/>
            <a:t>both</a:t>
          </a:r>
          <a:r>
            <a:rPr lang="cs-CZ" sz="3000" kern="1200" dirty="0"/>
            <a:t> </a:t>
          </a:r>
          <a:r>
            <a:rPr lang="cs-CZ" sz="3000" kern="1200" dirty="0" err="1"/>
            <a:t>gradual</a:t>
          </a:r>
          <a:r>
            <a:rPr lang="cs-CZ" sz="3000" kern="1200" dirty="0"/>
            <a:t> + </a:t>
          </a:r>
          <a:r>
            <a:rPr lang="cs-CZ" sz="3000" kern="1200" dirty="0" err="1"/>
            <a:t>sudden</a:t>
          </a:r>
          <a:r>
            <a:rPr lang="cs-CZ" sz="3000" kern="1200" dirty="0"/>
            <a:t> </a:t>
          </a:r>
          <a:r>
            <a:rPr lang="cs-CZ" sz="3000" kern="1200" dirty="0" err="1"/>
            <a:t>changes</a:t>
          </a:r>
          <a:r>
            <a:rPr lang="cs-CZ" sz="3000" kern="1200" dirty="0"/>
            <a:t> </a:t>
          </a:r>
          <a:r>
            <a:rPr lang="cs-CZ" sz="3000" kern="1200" dirty="0" err="1"/>
            <a:t>needed</a:t>
          </a:r>
          <a:endParaRPr lang="cs-CZ" sz="3000" kern="1200" dirty="0"/>
        </a:p>
      </dsp:txBody>
      <dsp:txXfrm>
        <a:off x="0" y="2066846"/>
        <a:ext cx="9245029" cy="1249942"/>
      </dsp:txXfrm>
    </dsp:sp>
    <dsp:sp modelId="{9726C45D-9E8D-4417-B6B1-8DE26C467304}">
      <dsp:nvSpPr>
        <dsp:cNvPr id="0" name=""/>
        <dsp:cNvSpPr/>
      </dsp:nvSpPr>
      <dsp:spPr>
        <a:xfrm>
          <a:off x="0" y="3316788"/>
          <a:ext cx="9254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7C461-E5B5-4BE1-8E83-5E2506BA52AC}">
      <dsp:nvSpPr>
        <dsp:cNvPr id="0" name=""/>
        <dsp:cNvSpPr/>
      </dsp:nvSpPr>
      <dsp:spPr>
        <a:xfrm>
          <a:off x="0" y="3316788"/>
          <a:ext cx="9254067" cy="103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 err="1"/>
            <a:t>Cusp</a:t>
          </a:r>
          <a:r>
            <a:rPr lang="cs-CZ" sz="2500" kern="1200" dirty="0"/>
            <a:t> </a:t>
          </a:r>
          <a:r>
            <a:rPr lang="cs-CZ" sz="2500" kern="1200" dirty="0" err="1"/>
            <a:t>catastrophe</a:t>
          </a:r>
          <a:r>
            <a:rPr lang="cs-CZ" sz="2500" kern="1200" dirty="0"/>
            <a:t> model (CCM)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„</a:t>
          </a:r>
          <a:r>
            <a:rPr lang="cs-CZ" sz="2000" kern="1200" dirty="0" err="1"/>
            <a:t>cusp</a:t>
          </a:r>
          <a:r>
            <a:rPr lang="cs-CZ" sz="2000" kern="1200" dirty="0"/>
            <a:t>“ R </a:t>
          </a:r>
          <a:r>
            <a:rPr lang="cs-CZ" sz="2000" kern="1200" dirty="0" err="1"/>
            <a:t>package</a:t>
          </a:r>
          <a:r>
            <a:rPr lang="cs-CZ" sz="2000" kern="1200" dirty="0"/>
            <a:t> (</a:t>
          </a:r>
          <a:r>
            <a:rPr lang="cs-CZ" sz="2000" kern="1200" dirty="0" err="1"/>
            <a:t>Grasman</a:t>
          </a:r>
          <a:r>
            <a:rPr lang="cs-CZ" sz="2000" kern="1200" dirty="0"/>
            <a:t> et al., 2010)</a:t>
          </a:r>
          <a:endParaRPr lang="en-US" sz="2000" kern="1200" dirty="0"/>
        </a:p>
      </dsp:txBody>
      <dsp:txXfrm>
        <a:off x="0" y="3316788"/>
        <a:ext cx="9254067" cy="1033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262E1-919F-44A2-9104-E8F41C0E93C9}">
      <dsp:nvSpPr>
        <dsp:cNvPr id="0" name=""/>
        <dsp:cNvSpPr/>
      </dsp:nvSpPr>
      <dsp:spPr>
        <a:xfrm>
          <a:off x="494851" y="2271"/>
          <a:ext cx="3281337" cy="1499145"/>
        </a:xfrm>
        <a:prstGeom prst="roundRect">
          <a:avLst/>
        </a:prstGeom>
        <a:solidFill>
          <a:schemeClr val="lt1"/>
        </a:solidFill>
        <a:ln w="28575" cap="flat" cmpd="sng" algn="ctr"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Two-wave</a:t>
          </a:r>
          <a:r>
            <a:rPr lang="cs-CZ" sz="1800" kern="1200" dirty="0"/>
            <a:t> </a:t>
          </a:r>
          <a:r>
            <a:rPr lang="cs-CZ" sz="1800" kern="1200" dirty="0" err="1"/>
            <a:t>longitudinal</a:t>
          </a:r>
          <a:r>
            <a:rPr lang="cs-CZ" sz="1800" kern="1200" dirty="0"/>
            <a:t> study (</a:t>
          </a:r>
          <a:r>
            <a:rPr lang="cs-CZ" sz="1800" kern="1200" dirty="0" err="1"/>
            <a:t>February</a:t>
          </a:r>
          <a:r>
            <a:rPr lang="cs-CZ" sz="1800" kern="1200" dirty="0"/>
            <a:t> and June 2024)</a:t>
          </a:r>
          <a:endParaRPr lang="en-US" sz="1800" kern="1200" dirty="0"/>
        </a:p>
      </dsp:txBody>
      <dsp:txXfrm>
        <a:off x="568033" y="75453"/>
        <a:ext cx="3134973" cy="1352781"/>
      </dsp:txXfrm>
    </dsp:sp>
    <dsp:sp modelId="{381592BC-251C-4D33-974E-8FC7E813FD5C}">
      <dsp:nvSpPr>
        <dsp:cNvPr id="0" name=""/>
        <dsp:cNvSpPr/>
      </dsp:nvSpPr>
      <dsp:spPr>
        <a:xfrm>
          <a:off x="494851" y="1576373"/>
          <a:ext cx="3281337" cy="1499145"/>
        </a:xfrm>
        <a:prstGeom prst="roundRect">
          <a:avLst/>
        </a:prstGeom>
        <a:solidFill>
          <a:schemeClr val="lt1"/>
        </a:solidFill>
        <a:ln w="28575" cap="flat" cmpd="sng" algn="ctr"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18 </a:t>
          </a:r>
          <a:r>
            <a:rPr lang="cs-CZ" sz="1800" kern="1200" dirty="0" err="1"/>
            <a:t>schools</a:t>
          </a:r>
          <a:r>
            <a:rPr lang="cs-CZ" sz="1800" kern="1200" dirty="0"/>
            <a:t>, 119 </a:t>
          </a:r>
          <a:r>
            <a:rPr lang="cs-CZ" sz="1800" kern="1200" dirty="0" err="1"/>
            <a:t>classrooms</a:t>
          </a:r>
          <a:r>
            <a:rPr lang="cs-CZ" sz="1800" kern="1200" dirty="0"/>
            <a:t>, 1977 </a:t>
          </a:r>
          <a:r>
            <a:rPr lang="cs-CZ" sz="1800" kern="1200" dirty="0" err="1"/>
            <a:t>students</a:t>
          </a:r>
          <a:r>
            <a:rPr lang="cs-CZ" sz="1800" kern="1200" dirty="0"/>
            <a:t>, 1421 </a:t>
          </a:r>
          <a:r>
            <a:rPr lang="cs-CZ" sz="1800" kern="1200" dirty="0" err="1"/>
            <a:t>used</a:t>
          </a:r>
          <a:r>
            <a:rPr lang="cs-CZ" sz="1800" kern="1200" dirty="0"/>
            <a:t> (NA in </a:t>
          </a:r>
          <a:r>
            <a:rPr lang="cs-CZ" sz="1800" kern="1200" dirty="0" err="1"/>
            <a:t>scales</a:t>
          </a:r>
          <a:r>
            <a:rPr lang="cs-CZ" sz="1800" kern="1200" dirty="0"/>
            <a:t> </a:t>
          </a:r>
          <a:r>
            <a:rPr lang="cs-CZ" sz="1800" kern="1200" dirty="0" err="1"/>
            <a:t>averages</a:t>
          </a:r>
          <a:r>
            <a:rPr lang="cs-CZ" sz="1800" kern="1200" dirty="0"/>
            <a:t> </a:t>
          </a:r>
          <a:r>
            <a:rPr lang="cs-CZ" sz="1800" kern="1200" dirty="0" err="1"/>
            <a:t>omitted</a:t>
          </a:r>
          <a:r>
            <a:rPr lang="cs-CZ" sz="1800" kern="1200" dirty="0"/>
            <a:t>)</a:t>
          </a:r>
          <a:endParaRPr lang="en-US" sz="1800" kern="1200" dirty="0"/>
        </a:p>
      </dsp:txBody>
      <dsp:txXfrm>
        <a:off x="568033" y="1649555"/>
        <a:ext cx="3134973" cy="1352781"/>
      </dsp:txXfrm>
    </dsp:sp>
    <dsp:sp modelId="{494EFEE5-DDD4-4329-B3CC-B756710B9537}">
      <dsp:nvSpPr>
        <dsp:cNvPr id="0" name=""/>
        <dsp:cNvSpPr/>
      </dsp:nvSpPr>
      <dsp:spPr>
        <a:xfrm>
          <a:off x="494851" y="3150476"/>
          <a:ext cx="3281337" cy="1499145"/>
        </a:xfrm>
        <a:prstGeom prst="roundRect">
          <a:avLst/>
        </a:prstGeom>
        <a:solidFill>
          <a:schemeClr val="lt1"/>
        </a:solidFill>
        <a:ln w="28575" cap="flat" cmpd="sng" algn="ctr"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6th – 8th </a:t>
          </a:r>
          <a:r>
            <a:rPr lang="cs-CZ" sz="1700" kern="1200" dirty="0" err="1"/>
            <a:t>grades</a:t>
          </a:r>
          <a:r>
            <a:rPr lang="cs-CZ" sz="1700" kern="1200" dirty="0"/>
            <a:t>, </a:t>
          </a:r>
          <a:br>
            <a:rPr lang="cs-CZ" sz="1700" kern="1200" dirty="0"/>
          </a:br>
          <a:r>
            <a:rPr lang="cs-CZ" sz="1700" kern="1200" dirty="0"/>
            <a:t>52% </a:t>
          </a:r>
          <a:r>
            <a:rPr lang="cs-CZ" sz="1700" kern="1200" dirty="0" err="1"/>
            <a:t>girls</a:t>
          </a:r>
          <a:r>
            <a:rPr lang="cs-CZ" sz="1700" kern="1200" dirty="0"/>
            <a:t>, data </a:t>
          </a:r>
          <a:r>
            <a:rPr lang="cs-CZ" sz="1700" kern="1200" dirty="0" err="1"/>
            <a:t>collected</a:t>
          </a:r>
          <a:r>
            <a:rPr lang="cs-CZ" sz="1700" kern="1200" dirty="0"/>
            <a:t> </a:t>
          </a:r>
          <a:r>
            <a:rPr lang="cs-CZ" sz="1700" kern="1200" dirty="0" err="1"/>
            <a:t>near</a:t>
          </a:r>
          <a:r>
            <a:rPr lang="cs-CZ" sz="1700" kern="1200" dirty="0"/>
            <a:t> Brno and </a:t>
          </a:r>
          <a:r>
            <a:rPr lang="cs-CZ" sz="1700" kern="1200" dirty="0" err="1"/>
            <a:t>surrounding</a:t>
          </a:r>
          <a:r>
            <a:rPr lang="cs-CZ" sz="1700" kern="1200" dirty="0"/>
            <a:t> </a:t>
          </a:r>
          <a:r>
            <a:rPr lang="cs-CZ" sz="1700" kern="1200" dirty="0" err="1"/>
            <a:t>areas</a:t>
          </a:r>
          <a:r>
            <a:rPr lang="cs-CZ" sz="1700" kern="1200" dirty="0"/>
            <a:t>, </a:t>
          </a:r>
          <a:br>
            <a:rPr lang="cs-CZ" sz="1700" kern="1200" dirty="0"/>
          </a:br>
          <a:r>
            <a:rPr lang="cs-CZ" sz="1700" kern="1200" dirty="0"/>
            <a:t>9% </a:t>
          </a:r>
          <a:r>
            <a:rPr lang="cs-CZ" sz="1700" kern="1200" dirty="0" err="1"/>
            <a:t>immigrant</a:t>
          </a:r>
          <a:r>
            <a:rPr lang="cs-CZ" sz="1700" kern="1200" dirty="0"/>
            <a:t> background</a:t>
          </a:r>
          <a:endParaRPr lang="en-US" sz="1700" kern="1200" dirty="0"/>
        </a:p>
      </dsp:txBody>
      <dsp:txXfrm>
        <a:off x="568033" y="3223658"/>
        <a:ext cx="3134973" cy="1352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262E1-919F-44A2-9104-E8F41C0E93C9}">
      <dsp:nvSpPr>
        <dsp:cNvPr id="0" name=""/>
        <dsp:cNvSpPr/>
      </dsp:nvSpPr>
      <dsp:spPr>
        <a:xfrm>
          <a:off x="3337" y="74"/>
          <a:ext cx="6833325" cy="1204387"/>
        </a:xfrm>
        <a:prstGeom prst="roundRect">
          <a:avLst/>
        </a:prstGeom>
        <a:solidFill>
          <a:schemeClr val="lt1"/>
        </a:solidFill>
        <a:ln w="28575" cap="flat" cmpd="sng" algn="ctr"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 err="1"/>
            <a:t>Outcome</a:t>
          </a:r>
          <a:r>
            <a:rPr lang="cs-CZ" sz="1700" kern="1200" dirty="0"/>
            <a:t>: </a:t>
          </a:r>
          <a:r>
            <a:rPr lang="cs-CZ" sz="1700" kern="1200" dirty="0" err="1"/>
            <a:t>Bullying</a:t>
          </a:r>
          <a:r>
            <a:rPr lang="cs-CZ" sz="1700" kern="1200" dirty="0"/>
            <a:t> </a:t>
          </a:r>
          <a:r>
            <a:rPr lang="cs-CZ" sz="1700" kern="1200" dirty="0" err="1"/>
            <a:t>perpetration</a:t>
          </a:r>
          <a:r>
            <a:rPr lang="cs-CZ" sz="1700" kern="1200" dirty="0"/>
            <a:t> (</a:t>
          </a:r>
          <a:r>
            <a:rPr lang="cs-CZ" sz="1700" kern="1200" dirty="0" err="1"/>
            <a:t>individual</a:t>
          </a:r>
          <a:r>
            <a:rPr lang="cs-CZ" sz="1700" kern="1200" dirty="0"/>
            <a:t> level)</a:t>
          </a:r>
          <a:endParaRPr lang="en-US" sz="1700" kern="1200" dirty="0"/>
        </a:p>
      </dsp:txBody>
      <dsp:txXfrm>
        <a:off x="62130" y="58867"/>
        <a:ext cx="6715739" cy="1086801"/>
      </dsp:txXfrm>
    </dsp:sp>
    <dsp:sp modelId="{381592BC-251C-4D33-974E-8FC7E813FD5C}">
      <dsp:nvSpPr>
        <dsp:cNvPr id="0" name=""/>
        <dsp:cNvSpPr/>
      </dsp:nvSpPr>
      <dsp:spPr>
        <a:xfrm>
          <a:off x="3337" y="1264681"/>
          <a:ext cx="6833311" cy="1820877"/>
        </a:xfrm>
        <a:prstGeom prst="roundRect">
          <a:avLst/>
        </a:prstGeom>
        <a:solidFill>
          <a:schemeClr val="lt1"/>
        </a:solidFill>
        <a:ln w="28575" cap="flat" cmpd="sng" algn="ctr"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 err="1"/>
            <a:t>Asymmetry</a:t>
          </a:r>
          <a:r>
            <a:rPr lang="cs-CZ" sz="1700" b="1" kern="1200" dirty="0"/>
            <a:t> (</a:t>
          </a:r>
          <a:r>
            <a:rPr lang="cs-CZ" sz="1700" b="1" kern="1200" dirty="0" err="1"/>
            <a:t>direction</a:t>
          </a:r>
          <a:r>
            <a:rPr lang="cs-CZ" sz="1700" b="1" kern="1200" dirty="0"/>
            <a:t> </a:t>
          </a:r>
          <a:r>
            <a:rPr lang="cs-CZ" sz="1700" b="1" kern="1200" dirty="0" err="1"/>
            <a:t>of</a:t>
          </a:r>
          <a:r>
            <a:rPr lang="cs-CZ" sz="1700" b="1" kern="1200" dirty="0"/>
            <a:t> </a:t>
          </a:r>
          <a:r>
            <a:rPr lang="cs-CZ" sz="1700" b="1" kern="1200" dirty="0" err="1"/>
            <a:t>outcome</a:t>
          </a:r>
          <a:r>
            <a:rPr lang="cs-CZ" sz="1700" b="1" kern="1200" dirty="0"/>
            <a:t> </a:t>
          </a:r>
          <a:r>
            <a:rPr lang="cs-CZ" sz="1700" b="1" kern="1200" dirty="0" err="1"/>
            <a:t>potential</a:t>
          </a:r>
          <a:r>
            <a:rPr lang="cs-CZ" sz="1700" b="1" kern="1200" dirty="0"/>
            <a:t>)</a:t>
          </a:r>
          <a:r>
            <a:rPr lang="cs-CZ" sz="1700" kern="1200" dirty="0"/>
            <a:t>: </a:t>
          </a:r>
          <a:br>
            <a:rPr lang="cs-CZ" sz="1700" kern="1200" dirty="0"/>
          </a:br>
          <a:r>
            <a:rPr lang="cs-CZ" sz="1700" kern="1200" dirty="0" err="1"/>
            <a:t>moral</a:t>
          </a:r>
          <a:r>
            <a:rPr lang="cs-CZ" sz="1700" kern="1200" dirty="0"/>
            <a:t> </a:t>
          </a:r>
          <a:r>
            <a:rPr lang="cs-CZ" sz="1700" kern="1200" dirty="0" err="1"/>
            <a:t>disengagement</a:t>
          </a:r>
          <a:r>
            <a:rPr lang="cs-CZ" sz="1700" kern="1200" dirty="0"/>
            <a:t> (</a:t>
          </a:r>
          <a:r>
            <a:rPr lang="cs-CZ" sz="1700" kern="1200" dirty="0" err="1"/>
            <a:t>individual</a:t>
          </a:r>
          <a:r>
            <a:rPr lang="cs-CZ" sz="1700" kern="1200" dirty="0"/>
            <a:t> level, </a:t>
          </a:r>
          <a:r>
            <a:rPr lang="cs-CZ" sz="1700" kern="1200" dirty="0" err="1"/>
            <a:t>Killer</a:t>
          </a:r>
          <a:r>
            <a:rPr lang="cs-CZ" sz="1700" kern="1200" dirty="0"/>
            <a:t> et al., 2018), </a:t>
          </a:r>
          <a:br>
            <a:rPr lang="cs-CZ" sz="1700" kern="1200" dirty="0"/>
          </a:br>
          <a:r>
            <a:rPr lang="cs-CZ" sz="1700" kern="1200" dirty="0" err="1"/>
            <a:t>externalizing</a:t>
          </a:r>
          <a:r>
            <a:rPr lang="cs-CZ" sz="1700" kern="1200" dirty="0"/>
            <a:t> </a:t>
          </a:r>
          <a:r>
            <a:rPr lang="cs-CZ" sz="1700" kern="1200" dirty="0" err="1"/>
            <a:t>behavior</a:t>
          </a:r>
          <a:r>
            <a:rPr lang="cs-CZ" sz="1700" kern="1200" dirty="0"/>
            <a:t> (</a:t>
          </a:r>
          <a:r>
            <a:rPr lang="cs-CZ" sz="1700" kern="1200" dirty="0" err="1"/>
            <a:t>individual</a:t>
          </a:r>
          <a:r>
            <a:rPr lang="cs-CZ" sz="1700" kern="1200" dirty="0"/>
            <a:t> level; Kelly et al., 2015), </a:t>
          </a:r>
          <a:br>
            <a:rPr lang="cs-CZ" sz="1700" kern="1200" dirty="0"/>
          </a:br>
          <a:r>
            <a:rPr lang="cs-CZ" sz="1700" kern="1200" dirty="0" err="1"/>
            <a:t>being</a:t>
          </a:r>
          <a:r>
            <a:rPr lang="cs-CZ" sz="1700" kern="1200" dirty="0"/>
            <a:t> </a:t>
          </a:r>
          <a:r>
            <a:rPr lang="cs-CZ" sz="1700" kern="1200" dirty="0" err="1"/>
            <a:t>victimized</a:t>
          </a:r>
          <a:r>
            <a:rPr lang="cs-CZ" sz="1700" kern="1200" dirty="0"/>
            <a:t> (</a:t>
          </a:r>
          <a:r>
            <a:rPr lang="cs-CZ" sz="1700" kern="1200" dirty="0" err="1"/>
            <a:t>individual</a:t>
          </a:r>
          <a:r>
            <a:rPr lang="cs-CZ" sz="1700" kern="1200" dirty="0"/>
            <a:t> level; </a:t>
          </a:r>
          <a:r>
            <a:rPr lang="cs-CZ" sz="1700" kern="1200" dirty="0" err="1"/>
            <a:t>Walters</a:t>
          </a:r>
          <a:r>
            <a:rPr lang="cs-CZ" sz="1700" kern="1200" dirty="0"/>
            <a:t> et al., 2015)</a:t>
          </a:r>
          <a:endParaRPr lang="en-US" sz="1700" kern="1200" dirty="0"/>
        </a:p>
      </dsp:txBody>
      <dsp:txXfrm>
        <a:off x="92225" y="1353569"/>
        <a:ext cx="6655535" cy="1643101"/>
      </dsp:txXfrm>
    </dsp:sp>
    <dsp:sp modelId="{494EFEE5-DDD4-4329-B3CC-B756710B9537}">
      <dsp:nvSpPr>
        <dsp:cNvPr id="0" name=""/>
        <dsp:cNvSpPr/>
      </dsp:nvSpPr>
      <dsp:spPr>
        <a:xfrm>
          <a:off x="3337" y="3145778"/>
          <a:ext cx="6833325" cy="1204387"/>
        </a:xfrm>
        <a:prstGeom prst="roundRect">
          <a:avLst/>
        </a:prstGeom>
        <a:solidFill>
          <a:schemeClr val="lt1"/>
        </a:solidFill>
        <a:ln w="28575" cap="flat" cmpd="sng" algn="ctr"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 err="1"/>
            <a:t>Bifurcation</a:t>
          </a:r>
          <a:r>
            <a:rPr lang="cs-CZ" sz="1700" b="1" kern="1200" dirty="0"/>
            <a:t> (</a:t>
          </a:r>
          <a:r>
            <a:rPr lang="cs-CZ" sz="1700" b="1" kern="1200" dirty="0" err="1"/>
            <a:t>likelihood</a:t>
          </a:r>
          <a:r>
            <a:rPr lang="cs-CZ" sz="1700" b="1" kern="1200" dirty="0"/>
            <a:t> </a:t>
          </a:r>
          <a:r>
            <a:rPr lang="cs-CZ" sz="1700" b="1" kern="1200" dirty="0" err="1"/>
            <a:t>of</a:t>
          </a:r>
          <a:r>
            <a:rPr lang="cs-CZ" sz="1700" b="1" kern="1200" dirty="0"/>
            <a:t> </a:t>
          </a:r>
          <a:r>
            <a:rPr lang="cs-CZ" sz="1700" b="1" kern="1200" dirty="0" err="1"/>
            <a:t>sudden</a:t>
          </a:r>
          <a:r>
            <a:rPr lang="cs-CZ" sz="1700" b="1" kern="1200" dirty="0"/>
            <a:t> shift, </a:t>
          </a:r>
          <a:r>
            <a:rPr lang="cs-CZ" sz="1700" b="1" kern="1200" dirty="0" err="1"/>
            <a:t>small</a:t>
          </a:r>
          <a:r>
            <a:rPr lang="cs-CZ" sz="1700" b="1" kern="1200" dirty="0"/>
            <a:t> </a:t>
          </a:r>
          <a:r>
            <a:rPr lang="cs-CZ" sz="1700" b="1" kern="1200" dirty="0" err="1"/>
            <a:t>changes</a:t>
          </a:r>
          <a:r>
            <a:rPr lang="cs-CZ" sz="1700" b="1" kern="1200" dirty="0"/>
            <a:t> </a:t>
          </a:r>
          <a:r>
            <a:rPr lang="cs-CZ" sz="1700" b="1" kern="1200" dirty="0" err="1"/>
            <a:t>matter</a:t>
          </a:r>
          <a:r>
            <a:rPr lang="cs-CZ" sz="1700" b="1" kern="1200" dirty="0"/>
            <a:t>)</a:t>
          </a:r>
          <a:r>
            <a:rPr lang="cs-CZ" sz="1700" kern="1200" dirty="0"/>
            <a:t>:</a:t>
          </a:r>
          <a:r>
            <a:rPr lang="cs-CZ" sz="1700" kern="1200" baseline="0" dirty="0"/>
            <a:t> </a:t>
          </a:r>
          <a:br>
            <a:rPr lang="cs-CZ" sz="1700" kern="1200" baseline="0" dirty="0"/>
          </a:br>
          <a:r>
            <a:rPr lang="cs-CZ" sz="1700" kern="1200" baseline="0" dirty="0"/>
            <a:t>non-</a:t>
          </a:r>
          <a:r>
            <a:rPr lang="cs-CZ" sz="1700" kern="1200" baseline="0" dirty="0" err="1"/>
            <a:t>inclusive</a:t>
          </a:r>
          <a:r>
            <a:rPr lang="cs-CZ" sz="1700" kern="1200" baseline="0" dirty="0"/>
            <a:t> </a:t>
          </a:r>
          <a:r>
            <a:rPr lang="cs-CZ" sz="1700" kern="1200" baseline="0" dirty="0" err="1"/>
            <a:t>classroom</a:t>
          </a:r>
          <a:r>
            <a:rPr lang="cs-CZ" sz="1700" kern="1200" baseline="0" dirty="0"/>
            <a:t> </a:t>
          </a:r>
          <a:r>
            <a:rPr lang="cs-CZ" sz="1700" kern="1200" baseline="0" dirty="0" err="1"/>
            <a:t>norms</a:t>
          </a:r>
          <a:r>
            <a:rPr lang="cs-CZ" sz="1700" kern="1200" baseline="0" dirty="0"/>
            <a:t> (</a:t>
          </a:r>
          <a:r>
            <a:rPr lang="cs-CZ" sz="1700" kern="1200" baseline="0" dirty="0" err="1"/>
            <a:t>classroom</a:t>
          </a:r>
          <a:r>
            <a:rPr lang="cs-CZ" sz="1700" kern="1200" baseline="0" dirty="0"/>
            <a:t> level; </a:t>
          </a:r>
          <a:r>
            <a:rPr lang="cs-CZ" sz="1700" kern="1200" baseline="0" dirty="0" err="1"/>
            <a:t>Velásquez</a:t>
          </a:r>
          <a:r>
            <a:rPr lang="cs-CZ" sz="1700" kern="1200" baseline="0" dirty="0"/>
            <a:t> et al., 2023), </a:t>
          </a:r>
          <a:br>
            <a:rPr lang="cs-CZ" sz="1700" kern="1200" baseline="0" dirty="0"/>
          </a:br>
          <a:r>
            <a:rPr lang="cs-CZ" sz="1700" kern="1200" baseline="0" dirty="0" err="1"/>
            <a:t>teacher</a:t>
          </a:r>
          <a:r>
            <a:rPr lang="cs-CZ" sz="1700" kern="1200" baseline="0" dirty="0"/>
            <a:t> support (</a:t>
          </a:r>
          <a:r>
            <a:rPr lang="cs-CZ" sz="1700" kern="1200" baseline="0" dirty="0" err="1"/>
            <a:t>classroom</a:t>
          </a:r>
          <a:r>
            <a:rPr lang="cs-CZ" sz="1700" kern="1200" baseline="0" dirty="0"/>
            <a:t> level), </a:t>
          </a:r>
          <a:br>
            <a:rPr lang="cs-CZ" sz="1700" kern="1200" baseline="0" dirty="0"/>
          </a:br>
          <a:r>
            <a:rPr lang="cs-CZ" sz="1700" kern="1200" baseline="0" dirty="0" err="1"/>
            <a:t>social</a:t>
          </a:r>
          <a:r>
            <a:rPr lang="cs-CZ" sz="1700" kern="1200" baseline="0" dirty="0"/>
            <a:t> </a:t>
          </a:r>
          <a:r>
            <a:rPr lang="cs-CZ" sz="1700" kern="1200" baseline="0" dirty="0" err="1"/>
            <a:t>self-efficacy</a:t>
          </a:r>
          <a:r>
            <a:rPr lang="cs-CZ" sz="1700" kern="1200" baseline="0" dirty="0"/>
            <a:t> (</a:t>
          </a:r>
          <a:r>
            <a:rPr lang="cs-CZ" sz="1700" kern="1200" baseline="0" dirty="0" err="1"/>
            <a:t>individual</a:t>
          </a:r>
          <a:r>
            <a:rPr lang="cs-CZ" sz="1700" kern="1200" baseline="0" dirty="0"/>
            <a:t> level)</a:t>
          </a:r>
          <a:endParaRPr lang="en-US" sz="1700" kern="1200" dirty="0"/>
        </a:p>
      </dsp:txBody>
      <dsp:txXfrm>
        <a:off x="62130" y="3204571"/>
        <a:ext cx="6715739" cy="1086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40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 kliknutí můžete upravovat styly textu v předloze.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40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 kliknutí můžete upravovat styly textu v předloze.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AA409AD-D82A-4158-A3EB-ADD00E9EB342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 kliknutí můžete upravovat styly textu v předloze.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2" name="PlaceHolder 5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38E862D-A6F5-48BF-8595-6F24884EF0CA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áhlaví oddíl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520" cy="285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520" cy="1499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Po kliknutí můžete upravovat styly textu v předloze.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C60B669-EAAF-4618-880B-7C706EA345A4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8A3D-6130-E6A6-9A49-53B52913C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F2AF5-CE7B-BBC3-1482-90D2A98EA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5CB0B-EBD8-72F1-5260-F269F3A4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539-BC2B-4208-BB2A-7CA9837DB8CB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3BDA7-14C6-71D5-3EA8-EEE1048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E3298-6FBC-E563-A6ED-1694B768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9F7-90BC-4F88-81EE-51840BC42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8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ovnání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6640" cy="82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 kliknutí můžete upravovat styly textu v předloze.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6640" cy="368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 kliknutí můžete upravovat styly textu v předloze.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200" cy="82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 kliknutí můžete upravovat styly textu v předloze.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200" cy="368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 kliknutí můžete upravovat styly textu v předloze.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3" name="PlaceHolder 8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1C1F3FE-D314-47F9-840E-585ACE976F09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B0BCD36-2D3B-4F8A-A921-3FC031870096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4CCA676A-5E3A-4F73-99FC-F53115D87459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sah s titulk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200" cy="1599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120" cy="4872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 kliknutí můžete upravovat styly textu v předloze.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200" cy="381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 kliknutí můžete upravovat styly textu v předloze.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6" name="PlaceHolder 6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6601224-CDE2-4283-8A9A-76E4889BD2A0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rázek s titulk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200" cy="1599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120" cy="487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Kliknutím na ikonu přidáte obrázek.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200" cy="381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 kliknutí můžete upravovat styly textu v předloze.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2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72EA04E-6399-454D-AD30-372F42AFB0D1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6" name="PlaceHolder 4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62E02A4-4500-474A-BFBC-F216055AF952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 kliknutí můžete upravovat styly textu v předloze.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6B71464-0948-4EDD-AD7C-58DCC4A69101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000" cy="58107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Kliknutím lze upravit styl.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160" cy="58107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 kliknutí můžete upravovat styly textu v předloze.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Druhá úroveň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Třetí úroveň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Čtvrtá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Pátá úroveň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3B728D1-F84E-449C-9C30-881D2AA65506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locek@psu.cas.c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hyperlink" Target="https://www.researchgate.net/profile/Adam-Kloce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767E2-88F1-E87A-11FC-897743892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3B38CA-7E48-93D5-A896-332843405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3FEE9-0C4F-B821-9032-F999F05AB451}"/>
              </a:ext>
            </a:extLst>
          </p:cNvPr>
          <p:cNvSpPr txBox="1"/>
          <p:nvPr/>
        </p:nvSpPr>
        <p:spPr>
          <a:xfrm>
            <a:off x="589214" y="208498"/>
            <a:ext cx="56972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chemeClr val="lt1"/>
                </a:solidFill>
                <a:latin typeface="Calibri Light"/>
              </a:rPr>
              <a:t>Nonlinearity</a:t>
            </a:r>
            <a:r>
              <a:rPr lang="cs-CZ" sz="3200" dirty="0">
                <a:solidFill>
                  <a:schemeClr val="lt1"/>
                </a:solidFill>
                <a:latin typeface="Calibri Light"/>
              </a:rPr>
              <a:t> </a:t>
            </a:r>
            <a:r>
              <a:rPr lang="en-US" sz="3200" dirty="0">
                <a:solidFill>
                  <a:schemeClr val="lt1"/>
                </a:solidFill>
                <a:latin typeface="Calibri Light"/>
              </a:rPr>
              <a:t>in Bullying:</a:t>
            </a:r>
            <a:br>
              <a:rPr lang="en-US" sz="3200" dirty="0"/>
            </a:br>
            <a:r>
              <a:rPr lang="en-US" sz="3200" dirty="0">
                <a:solidFill>
                  <a:schemeClr val="lt1"/>
                </a:solidFill>
                <a:latin typeface="Calibri Light"/>
              </a:rPr>
              <a:t>A Cusp Catastrophe Model Approach with Non-Inclusive Norms and Moral Disengagement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65923-0BEB-B67A-8792-14ED130E4F78}"/>
              </a:ext>
            </a:extLst>
          </p:cNvPr>
          <p:cNvSpPr txBox="1"/>
          <p:nvPr/>
        </p:nvSpPr>
        <p:spPr>
          <a:xfrm>
            <a:off x="908050" y="3127877"/>
            <a:ext cx="537845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800" dirty="0">
                <a:solidFill>
                  <a:schemeClr val="lt1"/>
                </a:solidFill>
              </a:rPr>
              <a:t>Adam Klocek, Jan </a:t>
            </a:r>
            <a:r>
              <a:rPr lang="cs-CZ" sz="2800" dirty="0" err="1">
                <a:solidFill>
                  <a:schemeClr val="lt1"/>
                </a:solidFill>
              </a:rPr>
              <a:t>Premus</a:t>
            </a:r>
            <a:r>
              <a:rPr lang="cs-CZ" sz="2800" dirty="0">
                <a:solidFill>
                  <a:schemeClr val="lt1"/>
                </a:solidFill>
              </a:rPr>
              <a:t>, </a:t>
            </a:r>
            <a:br>
              <a:rPr lang="cs-CZ" sz="2800" dirty="0">
                <a:solidFill>
                  <a:schemeClr val="lt1"/>
                </a:solidFill>
              </a:rPr>
            </a:br>
            <a:r>
              <a:rPr lang="cs-CZ" sz="2800" dirty="0">
                <a:solidFill>
                  <a:schemeClr val="lt1"/>
                </a:solidFill>
              </a:rPr>
              <a:t>Lenka Kollerová, Ivan </a:t>
            </a:r>
            <a:r>
              <a:rPr lang="cs-CZ" sz="2800" dirty="0" err="1">
                <a:solidFill>
                  <a:schemeClr val="lt1"/>
                </a:solidFill>
              </a:rPr>
              <a:t>Ropovik</a:t>
            </a:r>
            <a:r>
              <a:rPr lang="cs-CZ" sz="2800" dirty="0">
                <a:solidFill>
                  <a:schemeClr val="lt1"/>
                </a:solidFill>
              </a:rPr>
              <a:t>, Tomáš </a:t>
            </a:r>
            <a:r>
              <a:rPr lang="cs-CZ" sz="2800" dirty="0" err="1">
                <a:solidFill>
                  <a:schemeClr val="lt1"/>
                </a:solidFill>
              </a:rPr>
              <a:t>Lintner</a:t>
            </a:r>
            <a:r>
              <a:rPr lang="cs-CZ" sz="2800" dirty="0">
                <a:solidFill>
                  <a:schemeClr val="lt1"/>
                </a:solidFill>
              </a:rPr>
              <a:t>, Jana </a:t>
            </a:r>
            <a:r>
              <a:rPr lang="cs-CZ" sz="2800" dirty="0" err="1">
                <a:solidFill>
                  <a:schemeClr val="lt1"/>
                </a:solidFill>
              </a:rPr>
              <a:t>Fikrlová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1C002F8-D2AB-021D-4F49-A9D34252D18C}"/>
              </a:ext>
            </a:extLst>
          </p:cNvPr>
          <p:cNvSpPr txBox="1"/>
          <p:nvPr/>
        </p:nvSpPr>
        <p:spPr>
          <a:xfrm>
            <a:off x="908050" y="4639705"/>
            <a:ext cx="622433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Institute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of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Psychology, Czech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Academy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of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Sciences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F906378D-8CD1-11C7-2CE0-CD484D7A55C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420506" y="679673"/>
            <a:ext cx="1423759" cy="678044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8682B0A-6CD4-ED70-2666-8B1EA54AA84A}"/>
              </a:ext>
            </a:extLst>
          </p:cNvPr>
          <p:cNvSpPr txBox="1"/>
          <p:nvPr/>
        </p:nvSpPr>
        <p:spPr>
          <a:xfrm>
            <a:off x="589214" y="5625701"/>
            <a:ext cx="55067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This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research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was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supported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by Czech Science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Foundation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,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under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the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standard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project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program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called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The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Moment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of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Change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with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the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reference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number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of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r>
              <a:rPr lang="cs-CZ" sz="1800" b="1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GA25-15697S</a:t>
            </a:r>
            <a:r>
              <a:rPr lang="cs-CZ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.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Obrázek 4" descr="Obsah obrázku snímek obrazovky, Písmo, Grafika, logo&#10;&#10;Obsah generovaný pomocí AI může být nesprávný.">
            <a:extLst>
              <a:ext uri="{FF2B5EF4-FFF2-40B4-BE49-F238E27FC236}">
                <a16:creationId xmlns:a16="http://schemas.microsoft.com/office/drawing/2014/main" id="{4E4BE722-B672-298D-FEC4-4A2E079E8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30" y="2624666"/>
            <a:ext cx="1658511" cy="11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7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CC2F2E7-FCB3-D4FD-1CC2-0A20F23F5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" name="Down Arrow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00280" y="1492560"/>
            <a:ext cx="3332520" cy="3498120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028880" y="1967400"/>
            <a:ext cx="2628000" cy="254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FFFFFF"/>
                </a:solidFill>
                <a:effectLst/>
                <a:uFillTx/>
                <a:latin typeface="Calibri Light"/>
              </a:rPr>
              <a:t>Variable</a:t>
            </a:r>
            <a:r>
              <a:rPr lang="cs-CZ" sz="3600" b="0" u="none" strike="noStrike">
                <a:solidFill>
                  <a:srgbClr val="FFFFFF"/>
                </a:solidFill>
                <a:effectLst/>
                <a:uFillTx/>
                <a:latin typeface="Calibri Light"/>
              </a:rPr>
              <a:t>s</a:t>
            </a:r>
            <a:r>
              <a:rPr lang="en-US" sz="3600" b="0" u="none" strike="noStrike">
                <a:solidFill>
                  <a:srgbClr val="FFFFFF"/>
                </a:solidFill>
                <a:effectLst/>
                <a:uFillTx/>
                <a:latin typeface="Calibri Light"/>
              </a:rPr>
              <a:t> </a:t>
            </a:r>
            <a:r>
              <a:rPr lang="cs-CZ" sz="3600" b="0" u="none" strike="noStrike">
                <a:solidFill>
                  <a:srgbClr val="FFFFFF"/>
                </a:solidFill>
                <a:effectLst/>
                <a:uFillTx/>
                <a:latin typeface="Calibri Light"/>
              </a:rPr>
              <a:t>bivariate correlations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9" name="Obrázek 3"/>
          <p:cNvPicPr/>
          <p:nvPr/>
        </p:nvPicPr>
        <p:blipFill>
          <a:blip r:embed="rId3"/>
          <a:stretch/>
        </p:blipFill>
        <p:spPr>
          <a:xfrm>
            <a:off x="4300200" y="303120"/>
            <a:ext cx="7764840" cy="6250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EA44F85-321A-6E6B-FC3F-8554AC32A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726266" y="19800"/>
            <a:ext cx="8626333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 dirty="0" err="1">
                <a:solidFill>
                  <a:schemeClr val="dk1"/>
                </a:solidFill>
                <a:effectLst/>
                <a:uFillTx/>
                <a:latin typeface="Calibri Light"/>
              </a:rPr>
              <a:t>Analysis</a:t>
            </a:r>
            <a:r>
              <a:rPr lang="cs-CZ" sz="4400" b="0" u="none" strike="noStrike" dirty="0">
                <a:solidFill>
                  <a:schemeClr val="dk1"/>
                </a:solidFill>
                <a:effectLst/>
                <a:uFillTx/>
                <a:latin typeface="Calibri Light"/>
              </a:rPr>
              <a:t>: </a:t>
            </a:r>
            <a:r>
              <a:rPr lang="cs-CZ" sz="4400" b="0" u="none" strike="noStrike" dirty="0" err="1">
                <a:solidFill>
                  <a:schemeClr val="dk1"/>
                </a:solidFill>
                <a:effectLst/>
                <a:uFillTx/>
                <a:latin typeface="Calibri Light"/>
              </a:rPr>
              <a:t>preliminary</a:t>
            </a:r>
            <a:endParaRPr lang="en-US" sz="4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50840" y="1287000"/>
            <a:ext cx="4757760" cy="69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OLS linear regression: </a:t>
            </a: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F(6,1414) = 95.74, </a:t>
            </a:r>
            <a:br>
              <a:rPr sz="1800"/>
            </a:b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 = 0.00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</a:t>
            </a: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R² = 0.29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 BIC = 3605.241, Intercept = 0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Obdélník 7"/>
          <p:cNvSpPr/>
          <p:nvPr/>
        </p:nvSpPr>
        <p:spPr>
          <a:xfrm>
            <a:off x="150840" y="1239480"/>
            <a:ext cx="11889000" cy="5475240"/>
          </a:xfrm>
          <a:prstGeom prst="rect">
            <a:avLst/>
          </a:prstGeom>
          <a:noFill/>
          <a:ln w="19050">
            <a:solidFill>
              <a:srgbClr val="203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cxnSp>
        <p:nvCxnSpPr>
          <p:cNvPr id="103" name="Přímá spojnice 9"/>
          <p:cNvCxnSpPr>
            <a:stCxn id="102" idx="0"/>
            <a:endCxn id="102" idx="2"/>
          </p:cNvCxnSpPr>
          <p:nvPr/>
        </p:nvCxnSpPr>
        <p:spPr>
          <a:xfrm>
            <a:off x="6095160" y="1239480"/>
            <a:ext cx="360" cy="5475600"/>
          </a:xfrm>
          <a:prstGeom prst="straightConnector1">
            <a:avLst/>
          </a:prstGeom>
          <a:ln w="19050">
            <a:solidFill>
              <a:srgbClr val="203864"/>
            </a:solidFill>
            <a:round/>
          </a:ln>
        </p:spPr>
      </p:cxnSp>
      <p:cxnSp>
        <p:nvCxnSpPr>
          <p:cNvPr id="104" name="Přímá spojnice 11"/>
          <p:cNvCxnSpPr>
            <a:stCxn id="102" idx="3"/>
            <a:endCxn id="102" idx="1"/>
          </p:cNvCxnSpPr>
          <p:nvPr/>
        </p:nvCxnSpPr>
        <p:spPr>
          <a:xfrm flipH="1">
            <a:off x="150840" y="3976920"/>
            <a:ext cx="11889360" cy="360"/>
          </a:xfrm>
          <a:prstGeom prst="straightConnector1">
            <a:avLst/>
          </a:prstGeom>
          <a:ln w="19050">
            <a:solidFill>
              <a:srgbClr val="203864"/>
            </a:solidFill>
            <a:round/>
          </a:ln>
        </p:spPr>
      </p:cxnSp>
      <p:sp>
        <p:nvSpPr>
          <p:cNvPr id="105" name="Zástupný obsah 2"/>
          <p:cNvSpPr/>
          <p:nvPr/>
        </p:nvSpPr>
        <p:spPr>
          <a:xfrm>
            <a:off x="6095880" y="1287000"/>
            <a:ext cx="4757760" cy="69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Cusp model (null):</a:t>
            </a: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Cobb‘s pseudo </a:t>
            </a: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R² = 0.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40, BIC = 2963.639, Intercept = 0.62, w = -1.83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Zástupný obsah 2"/>
          <p:cNvSpPr/>
          <p:nvPr/>
        </p:nvSpPr>
        <p:spPr>
          <a:xfrm>
            <a:off x="150840" y="4052160"/>
            <a:ext cx="5856840" cy="69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Cusp model (full + class level):</a:t>
            </a: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Cobb‘s pseudo </a:t>
            </a:r>
            <a:r>
              <a:rPr lang="pt-B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R² = 0.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41, BIC = 2541.067, Intercept = 0.61, w = -1.87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TextovéPole 19"/>
          <p:cNvSpPr/>
          <p:nvPr/>
        </p:nvSpPr>
        <p:spPr>
          <a:xfrm>
            <a:off x="156600" y="1884600"/>
            <a:ext cx="2965680" cy="203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Linear: MoD: 0.28,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EXT: 0.19,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VIC: 0.34,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SSE: 0.11,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TeS: -0.01, p = .81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NiN: 0.03, p = .19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TextovéPole 22"/>
          <p:cNvSpPr/>
          <p:nvPr/>
        </p:nvSpPr>
        <p:spPr>
          <a:xfrm>
            <a:off x="6148080" y="1900080"/>
            <a:ext cx="296568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Asymmetry: 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1. Alpha: -1.14,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TextovéPole 23"/>
          <p:cNvSpPr/>
          <p:nvPr/>
        </p:nvSpPr>
        <p:spPr>
          <a:xfrm>
            <a:off x="9080280" y="1884240"/>
            <a:ext cx="296568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Bifurcation: 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1. Beta: 3.46,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TextovéPole 24"/>
          <p:cNvSpPr/>
          <p:nvPr/>
        </p:nvSpPr>
        <p:spPr>
          <a:xfrm>
            <a:off x="197280" y="4780440"/>
            <a:ext cx="2965680" cy="175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Asymmetry: 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Intercept: -3.47,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MoD: 0.63,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EXT: 0.58,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VIC: 0.71,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TextovéPole 25"/>
          <p:cNvSpPr/>
          <p:nvPr/>
        </p:nvSpPr>
        <p:spPr>
          <a:xfrm>
            <a:off x="3129120" y="4764960"/>
            <a:ext cx="2965680" cy="14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Bifurcation: 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Intercept: 2.35,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SSE: -0.11,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TeS*: 0.03,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NiN*: -0.10,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Zástupný obsah 2"/>
          <p:cNvSpPr/>
          <p:nvPr/>
        </p:nvSpPr>
        <p:spPr>
          <a:xfrm>
            <a:off x="6151320" y="4052160"/>
            <a:ext cx="5856840" cy="69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Cusp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model (full):</a:t>
            </a:r>
            <a:r>
              <a:rPr lang="pt-BR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Cobb‘s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pseudo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pt-BR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R² = 0.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44, BIC = 2584.621,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Intercept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= 0.61, w = -1.89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TextovéPole 29"/>
          <p:cNvSpPr/>
          <p:nvPr/>
        </p:nvSpPr>
        <p:spPr>
          <a:xfrm>
            <a:off x="6197760" y="4780440"/>
            <a:ext cx="2965680" cy="175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Asymmetry: 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Intercept: -3.25,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MoD: 0.59,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EXT: 0.55,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VIC: 0.67, p &lt; .001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TextovéPole 30"/>
          <p:cNvSpPr/>
          <p:nvPr/>
        </p:nvSpPr>
        <p:spPr>
          <a:xfrm>
            <a:off x="9129600" y="4764960"/>
            <a:ext cx="2965680" cy="14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Bifurcation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: 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Intercept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: 2.55, p &lt; .001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SSE: -0.14, p &lt; .001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TeS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: 0.13, p &lt; .001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NiN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: -0.11, p &lt; .001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TextovéPole 31"/>
          <p:cNvSpPr/>
          <p:nvPr/>
        </p:nvSpPr>
        <p:spPr>
          <a:xfrm>
            <a:off x="1074600" y="6393960"/>
            <a:ext cx="439524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* = classroom level instead of individual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DAF84DE-247A-A7A0-BDF7-BD47252F1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 dirty="0" err="1">
                <a:solidFill>
                  <a:schemeClr val="dk1"/>
                </a:solidFill>
                <a:effectLst/>
                <a:uFillTx/>
                <a:latin typeface="Calibri Light"/>
              </a:rPr>
              <a:t>Results</a:t>
            </a:r>
            <a:endParaRPr lang="en-US" sz="4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1AA449-F72A-A819-F3E1-06FE466A8046}"/>
              </a:ext>
            </a:extLst>
          </p:cNvPr>
          <p:cNvSpPr/>
          <p:nvPr/>
        </p:nvSpPr>
        <p:spPr>
          <a:xfrm>
            <a:off x="1075267" y="2054519"/>
            <a:ext cx="2531533" cy="556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What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makes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students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bully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others</a:t>
            </a:r>
            <a:r>
              <a:rPr lang="cs-CZ" dirty="0">
                <a:solidFill>
                  <a:srgbClr val="FF0000"/>
                </a:solidFill>
              </a:rPr>
              <a:t> more </a:t>
            </a:r>
            <a:r>
              <a:rPr lang="cs-CZ" dirty="0" err="1">
                <a:solidFill>
                  <a:srgbClr val="FF0000"/>
                </a:solidFill>
              </a:rPr>
              <a:t>often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B88F52C-7D2B-CF81-48DD-0D4F6DD1CCC7}"/>
              </a:ext>
            </a:extLst>
          </p:cNvPr>
          <p:cNvSpPr/>
          <p:nvPr/>
        </p:nvSpPr>
        <p:spPr>
          <a:xfrm>
            <a:off x="4829573" y="2054519"/>
            <a:ext cx="2531533" cy="556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70C0"/>
                </a:solidFill>
              </a:rPr>
              <a:t>If</a:t>
            </a:r>
            <a:r>
              <a:rPr lang="cs-CZ" dirty="0">
                <a:solidFill>
                  <a:srgbClr val="0070C0"/>
                </a:solidFill>
              </a:rPr>
              <a:t> these are </a:t>
            </a:r>
            <a:r>
              <a:rPr lang="cs-CZ" dirty="0" err="1">
                <a:solidFill>
                  <a:srgbClr val="0070C0"/>
                </a:solidFill>
              </a:rPr>
              <a:t>high</a:t>
            </a:r>
            <a:r>
              <a:rPr lang="cs-CZ" dirty="0">
                <a:solidFill>
                  <a:srgbClr val="0070C0"/>
                </a:solidFill>
              </a:rPr>
              <a:t>, </a:t>
            </a:r>
            <a:r>
              <a:rPr lang="cs-CZ" dirty="0" err="1">
                <a:solidFill>
                  <a:srgbClr val="0070C0"/>
                </a:solidFill>
              </a:rPr>
              <a:t>sudden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escalations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possible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97D0E79-42B2-503B-9338-AC9A7B1F9258}"/>
              </a:ext>
            </a:extLst>
          </p:cNvPr>
          <p:cNvSpPr/>
          <p:nvPr/>
        </p:nvSpPr>
        <p:spPr>
          <a:xfrm>
            <a:off x="8510786" y="2050660"/>
            <a:ext cx="2531533" cy="556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70C0"/>
                </a:solidFill>
              </a:rPr>
              <a:t>If</a:t>
            </a:r>
            <a:r>
              <a:rPr lang="cs-CZ" dirty="0">
                <a:solidFill>
                  <a:srgbClr val="0070C0"/>
                </a:solidFill>
              </a:rPr>
              <a:t> these are </a:t>
            </a:r>
            <a:r>
              <a:rPr lang="cs-CZ" dirty="0" err="1">
                <a:solidFill>
                  <a:srgbClr val="0070C0"/>
                </a:solidFill>
              </a:rPr>
              <a:t>low</a:t>
            </a:r>
            <a:r>
              <a:rPr lang="cs-CZ" dirty="0">
                <a:solidFill>
                  <a:srgbClr val="0070C0"/>
                </a:solidFill>
              </a:rPr>
              <a:t>, </a:t>
            </a:r>
            <a:r>
              <a:rPr lang="cs-CZ" dirty="0" err="1">
                <a:solidFill>
                  <a:srgbClr val="0070C0"/>
                </a:solidFill>
              </a:rPr>
              <a:t>sudden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escalations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possible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FE7B4176-C9E7-28D1-E962-BF658750F054}"/>
              </a:ext>
            </a:extLst>
          </p:cNvPr>
          <p:cNvSpPr/>
          <p:nvPr/>
        </p:nvSpPr>
        <p:spPr>
          <a:xfrm rot="19978495">
            <a:off x="1332309" y="2923422"/>
            <a:ext cx="2090541" cy="925919"/>
          </a:xfrm>
          <a:prstGeom prst="rightArrow">
            <a:avLst>
              <a:gd name="adj1" fmla="val 60704"/>
              <a:gd name="adj2" fmla="val 4281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Moral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disengagement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A7728AE6-4E36-426A-D9FA-607805687DDF}"/>
              </a:ext>
            </a:extLst>
          </p:cNvPr>
          <p:cNvSpPr/>
          <p:nvPr/>
        </p:nvSpPr>
        <p:spPr>
          <a:xfrm rot="19978495">
            <a:off x="1332308" y="3783789"/>
            <a:ext cx="2090541" cy="925919"/>
          </a:xfrm>
          <a:prstGeom prst="rightArrow">
            <a:avLst>
              <a:gd name="adj1" fmla="val 60704"/>
              <a:gd name="adj2" fmla="val 4281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Externalizing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behavior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718056D-9850-21B3-76B2-DC1B0076E677}"/>
              </a:ext>
            </a:extLst>
          </p:cNvPr>
          <p:cNvSpPr/>
          <p:nvPr/>
        </p:nvSpPr>
        <p:spPr>
          <a:xfrm rot="19978495">
            <a:off x="1376171" y="4620335"/>
            <a:ext cx="2090541" cy="925919"/>
          </a:xfrm>
          <a:prstGeom prst="rightArrow">
            <a:avLst>
              <a:gd name="adj1" fmla="val 60704"/>
              <a:gd name="adj2" fmla="val 4281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Being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victimized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Šipka: ohnutá 13">
            <a:extLst>
              <a:ext uri="{FF2B5EF4-FFF2-40B4-BE49-F238E27FC236}">
                <a16:creationId xmlns:a16="http://schemas.microsoft.com/office/drawing/2014/main" id="{088D9CCD-084C-BE74-8EFC-2ED58CE75E50}"/>
              </a:ext>
            </a:extLst>
          </p:cNvPr>
          <p:cNvSpPr/>
          <p:nvPr/>
        </p:nvSpPr>
        <p:spPr>
          <a:xfrm>
            <a:off x="5026752" y="2672196"/>
            <a:ext cx="2137173" cy="1513607"/>
          </a:xfrm>
          <a:prstGeom prst="bentArrow">
            <a:avLst>
              <a:gd name="adj1" fmla="val 38346"/>
              <a:gd name="adj2" fmla="val 50000"/>
              <a:gd name="adj3" fmla="val 17340"/>
              <a:gd name="adj4" fmla="val 3078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Teacher</a:t>
            </a:r>
            <a:r>
              <a:rPr lang="cs-CZ" dirty="0">
                <a:solidFill>
                  <a:schemeClr val="tx1"/>
                </a:solidFill>
              </a:rPr>
              <a:t> support*</a:t>
            </a:r>
          </a:p>
        </p:txBody>
      </p:sp>
      <p:sp>
        <p:nvSpPr>
          <p:cNvPr id="17" name="Šipka: ohnutá 16">
            <a:extLst>
              <a:ext uri="{FF2B5EF4-FFF2-40B4-BE49-F238E27FC236}">
                <a16:creationId xmlns:a16="http://schemas.microsoft.com/office/drawing/2014/main" id="{B08AA3D9-1FA0-D2D8-2246-AD7D361C446E}"/>
              </a:ext>
            </a:extLst>
          </p:cNvPr>
          <p:cNvSpPr/>
          <p:nvPr/>
        </p:nvSpPr>
        <p:spPr>
          <a:xfrm flipV="1">
            <a:off x="8707965" y="3031134"/>
            <a:ext cx="2137173" cy="1513606"/>
          </a:xfrm>
          <a:prstGeom prst="bentArrow">
            <a:avLst>
              <a:gd name="adj1" fmla="val 38346"/>
              <a:gd name="adj2" fmla="val 50000"/>
              <a:gd name="adj3" fmla="val 17340"/>
              <a:gd name="adj4" fmla="val 3078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BCA9573-D7C3-D9B0-0E97-0B64E96B924E}"/>
              </a:ext>
            </a:extLst>
          </p:cNvPr>
          <p:cNvSpPr txBox="1"/>
          <p:nvPr/>
        </p:nvSpPr>
        <p:spPr>
          <a:xfrm>
            <a:off x="8915050" y="3579356"/>
            <a:ext cx="18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self-efficacy</a:t>
            </a:r>
            <a:endParaRPr lang="cs-CZ" dirty="0"/>
          </a:p>
        </p:txBody>
      </p:sp>
      <p:sp>
        <p:nvSpPr>
          <p:cNvPr id="19" name="Šipka: ohnutá 18">
            <a:extLst>
              <a:ext uri="{FF2B5EF4-FFF2-40B4-BE49-F238E27FC236}">
                <a16:creationId xmlns:a16="http://schemas.microsoft.com/office/drawing/2014/main" id="{B5FE1A12-01D2-45E6-CB1A-5C76B06487D4}"/>
              </a:ext>
            </a:extLst>
          </p:cNvPr>
          <p:cNvSpPr/>
          <p:nvPr/>
        </p:nvSpPr>
        <p:spPr>
          <a:xfrm flipV="1">
            <a:off x="8703611" y="4533366"/>
            <a:ext cx="2137173" cy="1513606"/>
          </a:xfrm>
          <a:prstGeom prst="bentArrow">
            <a:avLst>
              <a:gd name="adj1" fmla="val 38346"/>
              <a:gd name="adj2" fmla="val 50000"/>
              <a:gd name="adj3" fmla="val 17340"/>
              <a:gd name="adj4" fmla="val 3078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24D7CEF-3E0B-28DB-E916-93F87A84AD3A}"/>
              </a:ext>
            </a:extLst>
          </p:cNvPr>
          <p:cNvSpPr txBox="1"/>
          <p:nvPr/>
        </p:nvSpPr>
        <p:spPr>
          <a:xfrm>
            <a:off x="8893278" y="4950959"/>
            <a:ext cx="1896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Non-</a:t>
            </a:r>
            <a:r>
              <a:rPr lang="cs-CZ" dirty="0" err="1"/>
              <a:t>inclusive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classroom</a:t>
            </a:r>
            <a:r>
              <a:rPr lang="cs-CZ" dirty="0"/>
              <a:t> </a:t>
            </a:r>
            <a:r>
              <a:rPr lang="cs-CZ" dirty="0" err="1"/>
              <a:t>norms</a:t>
            </a:r>
            <a:r>
              <a:rPr lang="cs-CZ" dirty="0"/>
              <a:t>*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D723F6B-BF7F-D655-2161-CC6DFC752E4A}"/>
              </a:ext>
            </a:extLst>
          </p:cNvPr>
          <p:cNvSpPr txBox="1"/>
          <p:nvPr/>
        </p:nvSpPr>
        <p:spPr>
          <a:xfrm>
            <a:off x="58489" y="6437867"/>
            <a:ext cx="24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* </a:t>
            </a:r>
            <a:r>
              <a:rPr lang="cs-CZ" dirty="0" err="1"/>
              <a:t>Class</a:t>
            </a:r>
            <a:r>
              <a:rPr lang="cs-CZ" dirty="0"/>
              <a:t> level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variables</a:t>
            </a:r>
            <a:endParaRPr lang="cs-CZ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99D67BF2-149E-6F2C-6599-2C865BF0181A}"/>
              </a:ext>
            </a:extLst>
          </p:cNvPr>
          <p:cNvCxnSpPr>
            <a:cxnSpLocks/>
          </p:cNvCxnSpPr>
          <p:nvPr/>
        </p:nvCxnSpPr>
        <p:spPr>
          <a:xfrm>
            <a:off x="3806241" y="4375467"/>
            <a:ext cx="78250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95464-40C2-25F8-8439-23EDB6A8B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712DEED-EAB8-6CF4-7C87-7486EB846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6" name="PlaceHolder 1">
            <a:extLst>
              <a:ext uri="{FF2B5EF4-FFF2-40B4-BE49-F238E27FC236}">
                <a16:creationId xmlns:a16="http://schemas.microsoft.com/office/drawing/2014/main" id="{EA92450B-5EAB-0A1D-879B-892FAF3A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dirty="0" err="1">
                <a:solidFill>
                  <a:schemeClr val="dk1"/>
                </a:solidFill>
                <a:latin typeface="Calibri Light"/>
              </a:rPr>
              <a:t>Next</a:t>
            </a:r>
            <a:r>
              <a:rPr lang="cs-CZ" dirty="0">
                <a:solidFill>
                  <a:schemeClr val="dk1"/>
                </a:solidFill>
                <a:latin typeface="Calibri Light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Calibri Light"/>
              </a:rPr>
              <a:t>steps</a:t>
            </a:r>
            <a:r>
              <a:rPr lang="cs-CZ" dirty="0">
                <a:solidFill>
                  <a:schemeClr val="dk1"/>
                </a:solidFill>
                <a:latin typeface="Calibri Light"/>
              </a:rPr>
              <a:t>?</a:t>
            </a:r>
            <a:endParaRPr lang="en-US" sz="4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2">
            <a:extLst>
              <a:ext uri="{FF2B5EF4-FFF2-40B4-BE49-F238E27FC236}">
                <a16:creationId xmlns:a16="http://schemas.microsoft.com/office/drawing/2014/main" id="{C7EB59A5-86A2-EEF8-2C01-6DB0830B60A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3429000"/>
            <a:ext cx="10514520" cy="274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Cobb‘s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pseudo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R</a:t>
            </a:r>
            <a:r>
              <a:rPr lang="cs-CZ" sz="2800" b="0" u="none" strike="noStrike" baseline="30000" dirty="0">
                <a:solidFill>
                  <a:schemeClr val="dk1"/>
                </a:solidFill>
                <a:effectLst/>
                <a:uFillTx/>
                <a:latin typeface="Calibri"/>
              </a:rPr>
              <a:t>2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!= R</a:t>
            </a:r>
            <a:r>
              <a:rPr lang="cs-CZ" sz="2800" b="0" u="none" strike="noStrike" baseline="30000" dirty="0">
                <a:solidFill>
                  <a:schemeClr val="dk1"/>
                </a:solidFill>
                <a:effectLst/>
                <a:uFillTx/>
                <a:latin typeface="Calibri"/>
              </a:rPr>
              <a:t>2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Not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directly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comparable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(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with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linear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model),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especially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for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non-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normal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distributions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Only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maximum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likelihood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used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lang="cs-CZ" sz="2800" dirty="0">
              <a:solidFill>
                <a:schemeClr val="dk1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Monte Carlo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methods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are more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suitable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to study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the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whole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likelihood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distribution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of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the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parameters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87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4A1E1EE-6769-FE75-BD7D-674CFC43E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Monte Carlo modeling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73356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CCM 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nonlinearity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  <a:sym typeface="Wingdings" panose="05000000000000000000" pitchFamily="2" charset="2"/>
              </a:rPr>
              <a:t> not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impossible to capture the distribution of the model parameters by a single model.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MC = probabilistic, more general approach based on random search through the parameter space.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Output </a:t>
            </a:r>
            <a:r>
              <a:rPr lang="cs-CZ" sz="1800" dirty="0">
                <a:solidFill>
                  <a:schemeClr val="dk1"/>
                </a:solidFill>
                <a:latin typeface="Calibri"/>
              </a:rPr>
              <a:t>=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a range of models that fit the data well, instead of one best model (as in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„c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usp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“ R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package).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/>
              </a:rPr>
              <a:t>(A)s</a:t>
            </a:r>
            <a:r>
              <a:rPr lang="en-US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ymmetries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in the </a:t>
            </a:r>
            <a:r>
              <a:rPr lang="cs-CZ" sz="1800" dirty="0">
                <a:solidFill>
                  <a:schemeClr val="dk1"/>
                </a:solidFill>
                <a:latin typeface="Calibri"/>
              </a:rPr>
              <a:t>CCM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→ two maxima in the distribution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PlaceHolder 3"/>
          <p:cNvSpPr/>
          <p:nvPr/>
        </p:nvSpPr>
        <p:spPr>
          <a:xfrm>
            <a:off x="6629400" y="1593000"/>
            <a:ext cx="3733560" cy="46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Distribution of Model Parameters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1" name="Obrázek 140"/>
          <p:cNvPicPr/>
          <p:nvPr/>
        </p:nvPicPr>
        <p:blipFill>
          <a:blip r:embed="rId3"/>
          <a:stretch/>
        </p:blipFill>
        <p:spPr>
          <a:xfrm>
            <a:off x="4800600" y="2057400"/>
            <a:ext cx="7072560" cy="438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C0829D0-F060-6208-127C-1B65ECF9883B}"/>
              </a:ext>
            </a:extLst>
          </p:cNvPr>
          <p:cNvSpPr txBox="1"/>
          <p:nvPr/>
        </p:nvSpPr>
        <p:spPr>
          <a:xfrm>
            <a:off x="153328" y="6231350"/>
            <a:ext cx="11884023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err="1"/>
              <a:t>After</a:t>
            </a:r>
            <a:r>
              <a:rPr lang="cs-CZ" sz="2800" dirty="0"/>
              <a:t> MC </a:t>
            </a:r>
            <a:r>
              <a:rPr lang="cs-CZ" sz="2800" dirty="0" err="1"/>
              <a:t>simulations</a:t>
            </a:r>
            <a:r>
              <a:rPr lang="cs-CZ" sz="2800" dirty="0"/>
              <a:t>, </a:t>
            </a:r>
            <a:r>
              <a:rPr lang="cs-CZ" sz="2800" dirty="0" err="1"/>
              <a:t>linear</a:t>
            </a:r>
            <a:r>
              <a:rPr lang="cs-CZ" sz="2800" dirty="0"/>
              <a:t> </a:t>
            </a:r>
            <a:r>
              <a:rPr lang="cs-CZ" sz="2800" dirty="0" err="1"/>
              <a:t>models</a:t>
            </a:r>
            <a:r>
              <a:rPr lang="cs-CZ" sz="2800" dirty="0"/>
              <a:t> fit </a:t>
            </a:r>
            <a:r>
              <a:rPr lang="cs-CZ" sz="2800" dirty="0" err="1"/>
              <a:t>better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plausible</a:t>
            </a:r>
            <a:r>
              <a:rPr lang="cs-CZ" sz="2800" dirty="0"/>
              <a:t> </a:t>
            </a:r>
            <a:r>
              <a:rPr lang="cs-CZ" sz="2800" dirty="0" err="1"/>
              <a:t>parameter</a:t>
            </a:r>
            <a:r>
              <a:rPr lang="cs-CZ" sz="2800" dirty="0"/>
              <a:t> </a:t>
            </a:r>
            <a:r>
              <a:rPr lang="cs-CZ" sz="2800" dirty="0" err="1"/>
              <a:t>ranges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5E75044-805A-10BE-E517-CB1C3A8BD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Closing…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3296880" y="1790697"/>
            <a:ext cx="8541720" cy="147732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sp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The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cusp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model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helps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us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see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the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tipping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points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and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variables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which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can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steer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800" i="1" dirty="0" err="1">
                <a:solidFill>
                  <a:schemeClr val="dk1"/>
                </a:solidFill>
                <a:latin typeface="Arial"/>
              </a:rPr>
              <a:t>the</a:t>
            </a:r>
            <a:r>
              <a:rPr lang="cs-CZ" sz="1800" i="1" dirty="0">
                <a:solidFill>
                  <a:schemeClr val="dk1"/>
                </a:solidFill>
                <a:latin typeface="Arial"/>
              </a:rPr>
              <a:t> </a:t>
            </a:r>
            <a:r>
              <a:rPr lang="cs-CZ" sz="1800" i="1" dirty="0" err="1">
                <a:solidFill>
                  <a:schemeClr val="dk1"/>
                </a:solidFill>
                <a:latin typeface="Arial"/>
              </a:rPr>
              <a:t>eruption</a:t>
            </a:r>
            <a:r>
              <a:rPr lang="cs-CZ" sz="1800" i="1" dirty="0">
                <a:solidFill>
                  <a:schemeClr val="dk1"/>
                </a:solidFill>
                <a:latin typeface="Arial"/>
              </a:rPr>
              <a:t> </a:t>
            </a:r>
            <a:r>
              <a:rPr lang="cs-CZ" sz="1800" i="1" dirty="0" err="1">
                <a:solidFill>
                  <a:schemeClr val="dk1"/>
                </a:solidFill>
                <a:latin typeface="Arial"/>
              </a:rPr>
              <a:t>of</a:t>
            </a:r>
            <a:r>
              <a:rPr lang="cs-CZ" sz="1800" i="1" dirty="0">
                <a:solidFill>
                  <a:schemeClr val="dk1"/>
                </a:solidFill>
                <a:latin typeface="Arial"/>
              </a:rPr>
              <a:t> </a:t>
            </a:r>
            <a:r>
              <a:rPr lang="cs-CZ" sz="1800" i="1" dirty="0" err="1">
                <a:solidFill>
                  <a:schemeClr val="dk1"/>
                </a:solidFill>
                <a:latin typeface="Arial"/>
              </a:rPr>
              <a:t>bullying</a:t>
            </a:r>
            <a:r>
              <a:rPr lang="cs-CZ" sz="1800" i="1" dirty="0">
                <a:solidFill>
                  <a:schemeClr val="dk1"/>
                </a:solidFill>
                <a:latin typeface="Arial"/>
              </a:rPr>
              <a:t> </a:t>
            </a:r>
            <a:r>
              <a:rPr lang="cs-CZ" sz="1800" i="1" dirty="0" err="1">
                <a:solidFill>
                  <a:schemeClr val="dk1"/>
                </a:solidFill>
                <a:latin typeface="Arial"/>
              </a:rPr>
              <a:t>others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.</a:t>
            </a: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cs-CZ" sz="1800" i="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i="1" dirty="0" err="1">
                <a:solidFill>
                  <a:schemeClr val="dk1"/>
                </a:solidFill>
                <a:latin typeface="Arial"/>
              </a:rPr>
              <a:t>Relying</a:t>
            </a:r>
            <a:r>
              <a:rPr lang="cs-CZ" sz="1800" i="1" dirty="0">
                <a:solidFill>
                  <a:schemeClr val="dk1"/>
                </a:solidFill>
                <a:latin typeface="Arial"/>
              </a:rPr>
              <a:t> on maximum </a:t>
            </a:r>
            <a:r>
              <a:rPr lang="cs-CZ" sz="1800" i="1" dirty="0" err="1">
                <a:solidFill>
                  <a:schemeClr val="dk1"/>
                </a:solidFill>
                <a:latin typeface="Arial"/>
              </a:rPr>
              <a:t>likelihoods</a:t>
            </a:r>
            <a:r>
              <a:rPr lang="cs-CZ" sz="1800" i="1" dirty="0">
                <a:solidFill>
                  <a:schemeClr val="dk1"/>
                </a:solidFill>
                <a:latin typeface="Arial"/>
              </a:rPr>
              <a:t> </a:t>
            </a:r>
            <a:r>
              <a:rPr lang="cs-CZ" sz="1800" i="1" dirty="0" err="1">
                <a:solidFill>
                  <a:schemeClr val="dk1"/>
                </a:solidFill>
                <a:latin typeface="Arial"/>
              </a:rPr>
              <a:t>may</a:t>
            </a:r>
            <a:r>
              <a:rPr lang="cs-CZ" sz="1800" i="1" dirty="0">
                <a:solidFill>
                  <a:schemeClr val="dk1"/>
                </a:solidFill>
                <a:latin typeface="Arial"/>
              </a:rPr>
              <a:t> </a:t>
            </a:r>
            <a:r>
              <a:rPr lang="cs-CZ" sz="1800" i="1" dirty="0" err="1">
                <a:solidFill>
                  <a:schemeClr val="dk1"/>
                </a:solidFill>
                <a:latin typeface="Arial"/>
              </a:rPr>
              <a:t>bias</a:t>
            </a:r>
            <a:r>
              <a:rPr lang="cs-CZ" sz="1800" i="1" dirty="0">
                <a:solidFill>
                  <a:schemeClr val="dk1"/>
                </a:solidFill>
                <a:latin typeface="Arial"/>
              </a:rPr>
              <a:t> </a:t>
            </a:r>
            <a:r>
              <a:rPr lang="cs-CZ" sz="1800" i="1" dirty="0" err="1">
                <a:solidFill>
                  <a:schemeClr val="dk1"/>
                </a:solidFill>
                <a:latin typeface="Arial"/>
              </a:rPr>
              <a:t>the</a:t>
            </a:r>
            <a:r>
              <a:rPr lang="cs-CZ" sz="1800" i="1" dirty="0">
                <a:solidFill>
                  <a:schemeClr val="dk1"/>
                </a:solidFill>
                <a:latin typeface="Arial"/>
              </a:rPr>
              <a:t> </a:t>
            </a:r>
            <a:r>
              <a:rPr lang="cs-CZ" sz="1800" i="1" dirty="0" err="1">
                <a:solidFill>
                  <a:schemeClr val="dk1"/>
                </a:solidFill>
                <a:latin typeface="Arial"/>
              </a:rPr>
              <a:t>results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TextovéPole 4"/>
          <p:cNvSpPr/>
          <p:nvPr/>
        </p:nvSpPr>
        <p:spPr>
          <a:xfrm>
            <a:off x="452160" y="5528520"/>
            <a:ext cx="5425200" cy="92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Contact: Adam Klocek, </a:t>
            </a:r>
            <a:r>
              <a:rPr lang="cs-CZ" sz="1800" b="0" u="sng" strike="noStrike">
                <a:solidFill>
                  <a:schemeClr val="dk1"/>
                </a:solidFill>
                <a:effectLst/>
                <a:uFillTx/>
                <a:latin typeface="Calibri"/>
                <a:hlinkClick r:id="rId3"/>
              </a:rPr>
              <a:t>klocek@psu.cas.cz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RG: </a:t>
            </a:r>
            <a:r>
              <a:rPr lang="cs-CZ" sz="1800" b="0" u="sng" strike="noStrike">
                <a:solidFill>
                  <a:schemeClr val="dk1"/>
                </a:solidFill>
                <a:effectLst/>
                <a:uFillTx/>
                <a:latin typeface="Calibri"/>
                <a:hlinkClick r:id="rId4"/>
              </a:rPr>
              <a:t>https://www.researchgate.net/profile/Adam-Klocek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ORCID: 0000-0002-0797-4890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5" name="Obrázek 7"/>
          <p:cNvPicPr/>
          <p:nvPr/>
        </p:nvPicPr>
        <p:blipFill>
          <a:blip r:embed="rId5"/>
          <a:stretch/>
        </p:blipFill>
        <p:spPr>
          <a:xfrm>
            <a:off x="9147240" y="5404680"/>
            <a:ext cx="2691360" cy="1281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1F900E-6EF4-93C0-A14B-9E24D1B9E93F}"/>
              </a:ext>
            </a:extLst>
          </p:cNvPr>
          <p:cNvSpPr txBox="1"/>
          <p:nvPr/>
        </p:nvSpPr>
        <p:spPr>
          <a:xfrm>
            <a:off x="452160" y="5233320"/>
            <a:ext cx="11130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dirty="0" err="1">
                <a:latin typeface="Calibri"/>
              </a:rPr>
              <a:t>Supported</a:t>
            </a:r>
            <a:r>
              <a:rPr lang="cs-CZ" dirty="0">
                <a:latin typeface="Calibri"/>
              </a:rPr>
              <a:t> by </a:t>
            </a:r>
            <a:r>
              <a:rPr lang="cs-CZ" dirty="0" err="1">
                <a:latin typeface="Calibri"/>
              </a:rPr>
              <a:t>t</a:t>
            </a:r>
            <a:r>
              <a:rPr lang="cs-CZ" sz="1800" b="0" u="none" strike="noStrike" dirty="0" err="1">
                <a:effectLst/>
                <a:uFillTx/>
                <a:latin typeface="Calibri"/>
              </a:rPr>
              <a:t>he</a:t>
            </a:r>
            <a:r>
              <a:rPr lang="cs-CZ" sz="1800" b="0" u="none" strike="noStrike" dirty="0">
                <a:effectLst/>
                <a:uFillTx/>
                <a:latin typeface="Calibri"/>
              </a:rPr>
              <a:t> </a:t>
            </a:r>
            <a:r>
              <a:rPr lang="cs-CZ" sz="1800" b="1" u="none" strike="noStrike" dirty="0">
                <a:effectLst/>
                <a:uFillTx/>
                <a:latin typeface="Calibri"/>
              </a:rPr>
              <a:t>Moment </a:t>
            </a:r>
            <a:r>
              <a:rPr lang="cs-CZ" sz="1800" b="1" u="none" strike="noStrike" dirty="0" err="1">
                <a:effectLst/>
                <a:uFillTx/>
                <a:latin typeface="Calibri"/>
              </a:rPr>
              <a:t>of</a:t>
            </a:r>
            <a:r>
              <a:rPr lang="cs-CZ" sz="1800" b="1" u="none" strike="noStrike" dirty="0">
                <a:effectLst/>
                <a:uFillTx/>
                <a:latin typeface="Calibri"/>
              </a:rPr>
              <a:t> </a:t>
            </a:r>
            <a:r>
              <a:rPr lang="cs-CZ" sz="1800" b="1" u="none" strike="noStrike" dirty="0" err="1">
                <a:effectLst/>
                <a:uFillTx/>
                <a:latin typeface="Calibri"/>
              </a:rPr>
              <a:t>Change</a:t>
            </a:r>
            <a:r>
              <a:rPr lang="cs-CZ" sz="1800" b="1" u="none" strike="noStrike" dirty="0"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effectLst/>
                <a:uFillTx/>
                <a:latin typeface="Calibri"/>
              </a:rPr>
              <a:t>project</a:t>
            </a:r>
            <a:r>
              <a:rPr lang="cs-CZ" sz="1800" b="0" u="none" strike="noStrike" dirty="0">
                <a:effectLst/>
                <a:uFillTx/>
                <a:latin typeface="Calibri"/>
              </a:rPr>
              <a:t> (</a:t>
            </a:r>
            <a:r>
              <a:rPr lang="cs-CZ" sz="1800" b="1" u="none" strike="noStrike" dirty="0">
                <a:effectLst/>
                <a:uFillTx/>
                <a:latin typeface="Calibri"/>
              </a:rPr>
              <a:t>GA25-15697S</a:t>
            </a:r>
            <a:r>
              <a:rPr lang="cs-CZ" sz="1800" u="none" strike="noStrike" dirty="0">
                <a:effectLst/>
                <a:uFillTx/>
                <a:latin typeface="Calibri"/>
              </a:rPr>
              <a:t>)</a:t>
            </a:r>
            <a:r>
              <a:rPr lang="cs-CZ" sz="1800" b="0" u="none" strike="noStrike" dirty="0">
                <a:effectLst/>
                <a:uFillTx/>
                <a:latin typeface="Calibri"/>
              </a:rPr>
              <a:t>.</a:t>
            </a:r>
            <a:endParaRPr lang="en-US" sz="1800" b="0" u="none" strike="noStrike" dirty="0"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E3F00-5182-BFE1-BC1A-ABE86F9C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8CB3BA-0DDE-5E12-D3D7-86E7CA3BDF75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sz="1600" dirty="0"/>
              <a:t>Chen, D. G., Gao, H., Ji, C., &amp; Chen, X. (2021). Stochastic cusp catastrophe model and its Bayesian computations. Journal of Applied Statistics, 48(13-15), 2714-2733.</a:t>
            </a:r>
            <a:endParaRPr lang="cs-CZ" sz="1600" dirty="0"/>
          </a:p>
          <a:p>
            <a:r>
              <a:rPr lang="en-US" sz="1600" dirty="0"/>
              <a:t>Carlo, C. M. (2004). Markov chain monte </a:t>
            </a:r>
            <a:r>
              <a:rPr lang="en-US" sz="1600" dirty="0" err="1"/>
              <a:t>carlo</a:t>
            </a:r>
            <a:r>
              <a:rPr lang="en-US" sz="1600" dirty="0"/>
              <a:t> and </a:t>
            </a:r>
            <a:r>
              <a:rPr lang="en-US" sz="1600" dirty="0" err="1"/>
              <a:t>gibbs</a:t>
            </a:r>
            <a:r>
              <a:rPr lang="en-US" sz="1600" dirty="0"/>
              <a:t> sampling. </a:t>
            </a:r>
            <a:r>
              <a:rPr lang="en-US" sz="1600" i="1" dirty="0"/>
              <a:t>Lecture notes for EEB</a:t>
            </a:r>
            <a:r>
              <a:rPr lang="en-US" sz="1600" dirty="0"/>
              <a:t>, </a:t>
            </a:r>
            <a:r>
              <a:rPr lang="en-US" sz="1600" i="1" dirty="0"/>
              <a:t>581</a:t>
            </a:r>
            <a:r>
              <a:rPr lang="en-US" sz="1600" dirty="0"/>
              <a:t>(540), 3.</a:t>
            </a:r>
            <a:endParaRPr lang="cs-CZ" sz="1600" dirty="0"/>
          </a:p>
          <a:p>
            <a:r>
              <a:rPr lang="en-US" sz="1600" dirty="0"/>
              <a:t>Ceja, L., &amp; Navarro, J. (2012). ‘Suddenly I get into the zone’: Examining discontinuities and nonlinear changes in flow experiences at work. </a:t>
            </a:r>
            <a:r>
              <a:rPr lang="en-US" sz="1600" i="1" dirty="0"/>
              <a:t>Human relations, 65</a:t>
            </a:r>
            <a:r>
              <a:rPr lang="en-US" sz="1600" dirty="0"/>
              <a:t>(9), 1101-1127.</a:t>
            </a:r>
            <a:endParaRPr lang="cs-CZ" sz="1600" dirty="0"/>
          </a:p>
          <a:p>
            <a:r>
              <a:rPr lang="cs-CZ" sz="1600" dirty="0" err="1"/>
              <a:t>Dablander</a:t>
            </a:r>
            <a:r>
              <a:rPr lang="cs-CZ" sz="1600" dirty="0"/>
              <a:t>, F., </a:t>
            </a:r>
            <a:r>
              <a:rPr lang="cs-CZ" sz="1600" dirty="0" err="1"/>
              <a:t>Pichler</a:t>
            </a:r>
            <a:r>
              <a:rPr lang="cs-CZ" sz="1600" dirty="0"/>
              <a:t>, A., </a:t>
            </a:r>
            <a:r>
              <a:rPr lang="cs-CZ" sz="1600" dirty="0" err="1"/>
              <a:t>Cika</a:t>
            </a:r>
            <a:r>
              <a:rPr lang="cs-CZ" sz="1600" dirty="0"/>
              <a:t>, A., &amp; </a:t>
            </a:r>
            <a:r>
              <a:rPr lang="cs-CZ" sz="1600" dirty="0" err="1"/>
              <a:t>Bacilieri</a:t>
            </a:r>
            <a:r>
              <a:rPr lang="cs-CZ" sz="1600" dirty="0"/>
              <a:t>, A. (2023). </a:t>
            </a:r>
            <a:r>
              <a:rPr lang="cs-CZ" sz="1600" dirty="0" err="1"/>
              <a:t>Anticipating</a:t>
            </a:r>
            <a:r>
              <a:rPr lang="cs-CZ" sz="1600" dirty="0"/>
              <a:t> </a:t>
            </a:r>
            <a:r>
              <a:rPr lang="cs-CZ" sz="1600" dirty="0" err="1"/>
              <a:t>critical</a:t>
            </a:r>
            <a:r>
              <a:rPr lang="cs-CZ" sz="1600" dirty="0"/>
              <a:t> </a:t>
            </a:r>
            <a:r>
              <a:rPr lang="cs-CZ" sz="1600" dirty="0" err="1"/>
              <a:t>transitions</a:t>
            </a:r>
            <a:r>
              <a:rPr lang="cs-CZ" sz="1600" dirty="0"/>
              <a:t> in </a:t>
            </a:r>
            <a:r>
              <a:rPr lang="cs-CZ" sz="1600" dirty="0" err="1"/>
              <a:t>psychological</a:t>
            </a:r>
            <a:r>
              <a:rPr lang="cs-CZ" sz="1600" dirty="0"/>
              <a:t> </a:t>
            </a:r>
            <a:r>
              <a:rPr lang="cs-CZ" sz="1600" dirty="0" err="1"/>
              <a:t>systems</a:t>
            </a:r>
            <a:r>
              <a:rPr lang="cs-CZ" sz="1600" dirty="0"/>
              <a:t> </a:t>
            </a:r>
            <a:r>
              <a:rPr lang="cs-CZ" sz="1600" dirty="0" err="1"/>
              <a:t>using</a:t>
            </a:r>
            <a:r>
              <a:rPr lang="cs-CZ" sz="1600" dirty="0"/>
              <a:t> early </a:t>
            </a:r>
            <a:r>
              <a:rPr lang="cs-CZ" sz="1600" dirty="0" err="1"/>
              <a:t>warning</a:t>
            </a:r>
            <a:r>
              <a:rPr lang="cs-CZ" sz="1600" dirty="0"/>
              <a:t> </a:t>
            </a:r>
            <a:r>
              <a:rPr lang="cs-CZ" sz="1600" dirty="0" err="1"/>
              <a:t>signals</a:t>
            </a:r>
            <a:r>
              <a:rPr lang="cs-CZ" sz="1600" dirty="0"/>
              <a:t>: </a:t>
            </a:r>
            <a:r>
              <a:rPr lang="cs-CZ" sz="1600" dirty="0" err="1"/>
              <a:t>Theoretical</a:t>
            </a:r>
            <a:r>
              <a:rPr lang="cs-CZ" sz="1600" dirty="0"/>
              <a:t> and </a:t>
            </a:r>
            <a:r>
              <a:rPr lang="cs-CZ" sz="1600" dirty="0" err="1"/>
              <a:t>practical</a:t>
            </a:r>
            <a:r>
              <a:rPr lang="cs-CZ" sz="1600" dirty="0"/>
              <a:t> </a:t>
            </a:r>
            <a:r>
              <a:rPr lang="cs-CZ" sz="1600" dirty="0" err="1"/>
              <a:t>considerations</a:t>
            </a:r>
            <a:r>
              <a:rPr lang="cs-CZ" sz="1600" dirty="0"/>
              <a:t>. </a:t>
            </a:r>
            <a:r>
              <a:rPr lang="cs-CZ" sz="1600" i="1" dirty="0" err="1"/>
              <a:t>Psychological</a:t>
            </a:r>
            <a:r>
              <a:rPr lang="cs-CZ" sz="1600" i="1" dirty="0"/>
              <a:t> </a:t>
            </a:r>
            <a:r>
              <a:rPr lang="cs-CZ" sz="1600" i="1" dirty="0" err="1"/>
              <a:t>Methods</a:t>
            </a:r>
            <a:r>
              <a:rPr lang="cs-CZ" sz="1600" dirty="0"/>
              <a:t>, </a:t>
            </a:r>
            <a:r>
              <a:rPr lang="cs-CZ" sz="1600" i="1" dirty="0"/>
              <a:t>28</a:t>
            </a:r>
            <a:r>
              <a:rPr lang="cs-CZ" sz="1600" dirty="0"/>
              <a:t>(4), 765.</a:t>
            </a:r>
          </a:p>
          <a:p>
            <a:r>
              <a:rPr lang="cs-CZ" sz="1600" dirty="0" err="1"/>
              <a:t>Escartín</a:t>
            </a:r>
            <a:r>
              <a:rPr lang="cs-CZ" sz="1600" dirty="0"/>
              <a:t>, J., </a:t>
            </a:r>
            <a:r>
              <a:rPr lang="cs-CZ" sz="1600" dirty="0" err="1"/>
              <a:t>Ceja</a:t>
            </a:r>
            <a:r>
              <a:rPr lang="cs-CZ" sz="1600" dirty="0"/>
              <a:t>, L., Navarro, J., &amp; </a:t>
            </a:r>
            <a:r>
              <a:rPr lang="cs-CZ" sz="1600" dirty="0" err="1"/>
              <a:t>Zapf</a:t>
            </a:r>
            <a:r>
              <a:rPr lang="cs-CZ" sz="1600" dirty="0"/>
              <a:t>, D. (2013). Modeling </a:t>
            </a:r>
            <a:r>
              <a:rPr lang="cs-CZ" sz="1600" dirty="0" err="1"/>
              <a:t>workplace</a:t>
            </a:r>
            <a:r>
              <a:rPr lang="cs-CZ" sz="1600" dirty="0"/>
              <a:t> </a:t>
            </a:r>
            <a:r>
              <a:rPr lang="cs-CZ" sz="1600" dirty="0" err="1"/>
              <a:t>bullying</a:t>
            </a:r>
            <a:r>
              <a:rPr lang="cs-CZ" sz="1600" dirty="0"/>
              <a:t> </a:t>
            </a:r>
            <a:r>
              <a:rPr lang="cs-CZ" sz="1600" dirty="0" err="1"/>
              <a:t>behaviors</a:t>
            </a:r>
            <a:r>
              <a:rPr lang="cs-CZ" sz="1600" dirty="0"/>
              <a:t> </a:t>
            </a:r>
            <a:r>
              <a:rPr lang="cs-CZ" sz="1600" dirty="0" err="1"/>
              <a:t>using</a:t>
            </a:r>
            <a:r>
              <a:rPr lang="cs-CZ" sz="1600" dirty="0"/>
              <a:t> </a:t>
            </a:r>
            <a:r>
              <a:rPr lang="cs-CZ" sz="1600" dirty="0" err="1"/>
              <a:t>catastrophe</a:t>
            </a:r>
            <a:r>
              <a:rPr lang="cs-CZ" sz="1600" dirty="0"/>
              <a:t> </a:t>
            </a:r>
            <a:r>
              <a:rPr lang="cs-CZ" sz="1600" dirty="0" err="1"/>
              <a:t>theory</a:t>
            </a:r>
            <a:r>
              <a:rPr lang="cs-CZ" sz="1600" dirty="0"/>
              <a:t>. </a:t>
            </a:r>
            <a:r>
              <a:rPr lang="cs-CZ" sz="1600" i="1" dirty="0" err="1"/>
              <a:t>Nonlinear</a:t>
            </a:r>
            <a:r>
              <a:rPr lang="cs-CZ" sz="1600" i="1" dirty="0"/>
              <a:t> </a:t>
            </a:r>
            <a:r>
              <a:rPr lang="cs-CZ" sz="1600" i="1" dirty="0" err="1"/>
              <a:t>dynamics</a:t>
            </a:r>
            <a:r>
              <a:rPr lang="cs-CZ" sz="1600" i="1" dirty="0"/>
              <a:t>, psychology, and </a:t>
            </a:r>
            <a:r>
              <a:rPr lang="cs-CZ" sz="1600" i="1" dirty="0" err="1"/>
              <a:t>life</a:t>
            </a:r>
            <a:r>
              <a:rPr lang="cs-CZ" sz="1600" i="1" dirty="0"/>
              <a:t> </a:t>
            </a:r>
            <a:r>
              <a:rPr lang="cs-CZ" sz="1600" i="1" dirty="0" err="1"/>
              <a:t>sciences</a:t>
            </a:r>
            <a:r>
              <a:rPr lang="cs-CZ" sz="1600" dirty="0"/>
              <a:t>, </a:t>
            </a:r>
            <a:r>
              <a:rPr lang="cs-CZ" sz="1600" i="1" dirty="0"/>
              <a:t>17</a:t>
            </a:r>
            <a:r>
              <a:rPr lang="cs-CZ" sz="1600" dirty="0"/>
              <a:t>(4), 493-515. </a:t>
            </a:r>
          </a:p>
          <a:p>
            <a:r>
              <a:rPr lang="en-US" sz="1600" dirty="0"/>
              <a:t>Grasman, R., van der Maas, H. L., &amp; </a:t>
            </a:r>
            <a:r>
              <a:rPr lang="en-US" sz="1600" dirty="0" err="1"/>
              <a:t>Wagenmakers</a:t>
            </a:r>
            <a:r>
              <a:rPr lang="en-US" sz="1600" dirty="0"/>
              <a:t>, E. J. (2010). Fitting the cusp catastrophe in R: A cusp package primer. </a:t>
            </a:r>
            <a:r>
              <a:rPr lang="en-US" sz="1600" i="1" dirty="0"/>
              <a:t>Journal of Statistical Software</a:t>
            </a:r>
            <a:r>
              <a:rPr lang="en-US" sz="1600" dirty="0"/>
              <a:t>, </a:t>
            </a:r>
            <a:r>
              <a:rPr lang="en-US" sz="1600" i="1" dirty="0"/>
              <a:t>32</a:t>
            </a:r>
            <a:r>
              <a:rPr lang="en-US" sz="1600" dirty="0"/>
              <a:t>, 1-27.</a:t>
            </a:r>
            <a:endParaRPr lang="cs-CZ" sz="1600" dirty="0"/>
          </a:p>
          <a:p>
            <a:r>
              <a:rPr lang="en-US" sz="1600" dirty="0"/>
              <a:t>Killer, B., Bussey, K., Hawes, D. J., &amp; Hunt, C. (2019). A meta‐analysis of the relationship between moral disengagement and bullying roles in youth. Aggressive behavior, 45(4), 450-462.</a:t>
            </a:r>
            <a:endParaRPr lang="cs-CZ" sz="1600" dirty="0"/>
          </a:p>
          <a:p>
            <a:r>
              <a:rPr lang="cs-CZ" sz="1600" dirty="0"/>
              <a:t>Kelly, E. V., Newton, N. C., </a:t>
            </a:r>
            <a:r>
              <a:rPr lang="cs-CZ" sz="1600" dirty="0" err="1"/>
              <a:t>Stapinski</a:t>
            </a:r>
            <a:r>
              <a:rPr lang="cs-CZ" sz="1600" dirty="0"/>
              <a:t>, L. A., Slade, T., </a:t>
            </a:r>
            <a:r>
              <a:rPr lang="cs-CZ" sz="1600" dirty="0" err="1"/>
              <a:t>Barrett</a:t>
            </a:r>
            <a:r>
              <a:rPr lang="cs-CZ" sz="1600" dirty="0"/>
              <a:t>, E. L., </a:t>
            </a:r>
            <a:r>
              <a:rPr lang="cs-CZ" sz="1600" dirty="0" err="1"/>
              <a:t>Conrod</a:t>
            </a:r>
            <a:r>
              <a:rPr lang="cs-CZ" sz="1600" dirty="0"/>
              <a:t>, P. J., &amp; </a:t>
            </a:r>
            <a:r>
              <a:rPr lang="cs-CZ" sz="1600" dirty="0" err="1"/>
              <a:t>Teesson</a:t>
            </a:r>
            <a:r>
              <a:rPr lang="cs-CZ" sz="1600" dirty="0"/>
              <a:t>, M. (2015). </a:t>
            </a:r>
            <a:r>
              <a:rPr lang="cs-CZ" sz="1600" dirty="0" err="1"/>
              <a:t>Suicidality</a:t>
            </a:r>
            <a:r>
              <a:rPr lang="cs-CZ" sz="1600" dirty="0"/>
              <a:t>, </a:t>
            </a:r>
            <a:r>
              <a:rPr lang="cs-CZ" sz="1600" dirty="0" err="1"/>
              <a:t>internalizing</a:t>
            </a:r>
            <a:r>
              <a:rPr lang="cs-CZ" sz="1600" dirty="0"/>
              <a:t> </a:t>
            </a:r>
            <a:r>
              <a:rPr lang="cs-CZ" sz="1600" dirty="0" err="1"/>
              <a:t>problems</a:t>
            </a:r>
            <a:r>
              <a:rPr lang="cs-CZ" sz="1600" dirty="0"/>
              <a:t> and </a:t>
            </a:r>
            <a:r>
              <a:rPr lang="cs-CZ" sz="1600" dirty="0" err="1"/>
              <a:t>externalizing</a:t>
            </a:r>
            <a:r>
              <a:rPr lang="cs-CZ" sz="1600" dirty="0"/>
              <a:t> </a:t>
            </a:r>
            <a:r>
              <a:rPr lang="cs-CZ" sz="1600" dirty="0" err="1"/>
              <a:t>problems</a:t>
            </a:r>
            <a:r>
              <a:rPr lang="cs-CZ" sz="1600" dirty="0"/>
              <a:t> </a:t>
            </a:r>
            <a:r>
              <a:rPr lang="cs-CZ" sz="1600" dirty="0" err="1"/>
              <a:t>among</a:t>
            </a:r>
            <a:r>
              <a:rPr lang="cs-CZ" sz="1600" dirty="0"/>
              <a:t> adolescent </a:t>
            </a:r>
            <a:r>
              <a:rPr lang="cs-CZ" sz="1600" dirty="0" err="1"/>
              <a:t>bullies</a:t>
            </a:r>
            <a:r>
              <a:rPr lang="cs-CZ" sz="1600" dirty="0"/>
              <a:t>, </a:t>
            </a:r>
            <a:r>
              <a:rPr lang="cs-CZ" sz="1600" dirty="0" err="1"/>
              <a:t>victims</a:t>
            </a:r>
            <a:r>
              <a:rPr lang="cs-CZ" sz="1600" dirty="0"/>
              <a:t> and </a:t>
            </a:r>
            <a:r>
              <a:rPr lang="cs-CZ" sz="1600" dirty="0" err="1"/>
              <a:t>bully-victims</a:t>
            </a:r>
            <a:r>
              <a:rPr lang="cs-CZ" sz="1600" dirty="0"/>
              <a:t>. </a:t>
            </a:r>
            <a:r>
              <a:rPr lang="cs-CZ" sz="1600" dirty="0" err="1"/>
              <a:t>Preventive</a:t>
            </a:r>
            <a:r>
              <a:rPr lang="cs-CZ" sz="1600" dirty="0"/>
              <a:t> </a:t>
            </a:r>
            <a:r>
              <a:rPr lang="cs-CZ" sz="1600" dirty="0" err="1"/>
              <a:t>medicine</a:t>
            </a:r>
            <a:r>
              <a:rPr lang="cs-CZ" sz="1600" dirty="0"/>
              <a:t>, 73, 100-105.</a:t>
            </a:r>
          </a:p>
          <a:p>
            <a:r>
              <a:rPr lang="en-US" sz="1600" dirty="0"/>
              <a:t>Thom, R. (</a:t>
            </a:r>
            <a:r>
              <a:rPr lang="cs-CZ" sz="1600" dirty="0"/>
              <a:t>1975</a:t>
            </a:r>
            <a:r>
              <a:rPr lang="en-US" sz="1600" dirty="0"/>
              <a:t>). </a:t>
            </a:r>
            <a:r>
              <a:rPr lang="en-US" sz="1600" i="1" dirty="0"/>
              <a:t>Structural stability and morphogenesis</a:t>
            </a:r>
            <a:r>
              <a:rPr lang="en-US" sz="1600" dirty="0"/>
              <a:t>. CRC press.</a:t>
            </a:r>
            <a:endParaRPr lang="cs-CZ" sz="1600" dirty="0"/>
          </a:p>
          <a:p>
            <a:r>
              <a:rPr lang="en-US" sz="1600" dirty="0"/>
              <a:t>Walters, G. D. (2021). School-age bullying victimization and perpetration: A meta-analysis of prospective studies and research. Trauma, Violence, &amp; Abuse, 22(5), 1129-1139.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61191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B3EDA-1676-6463-D849-53D857626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68F2-8AB8-2CF6-B3AD-788025F81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89BC8-0895-4BBD-FC51-27A11059E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20326-8739-CD26-4287-D48C2C40FCF0}"/>
              </a:ext>
            </a:extLst>
          </p:cNvPr>
          <p:cNvSpPr txBox="1"/>
          <p:nvPr/>
        </p:nvSpPr>
        <p:spPr>
          <a:xfrm>
            <a:off x="908050" y="2235200"/>
            <a:ext cx="53784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 </a:t>
            </a:r>
            <a:endParaRPr lang="en-GB" sz="4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8D3F9-1BF0-CA5B-C925-751AABFB4AFB}"/>
              </a:ext>
            </a:extLst>
          </p:cNvPr>
          <p:cNvSpPr txBox="1"/>
          <p:nvPr/>
        </p:nvSpPr>
        <p:spPr>
          <a:xfrm>
            <a:off x="908050" y="3994150"/>
            <a:ext cx="537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err="1">
                <a:solidFill>
                  <a:srgbClr val="E64164"/>
                </a:solidFill>
                <a:latin typeface="Abadi" panose="020B0604020104020204" pitchFamily="34" charset="0"/>
              </a:rPr>
              <a:t>Full</a:t>
            </a:r>
            <a:r>
              <a:rPr lang="lt-LT" sz="2800" dirty="0">
                <a:solidFill>
                  <a:srgbClr val="E64164"/>
                </a:solidFill>
                <a:latin typeface="Abadi" panose="020B0604020104020204" pitchFamily="34" charset="0"/>
              </a:rPr>
              <a:t> name, </a:t>
            </a:r>
            <a:r>
              <a:rPr lang="lt-LT" sz="2800" dirty="0" err="1">
                <a:solidFill>
                  <a:srgbClr val="E64164"/>
                </a:solidFill>
                <a:latin typeface="Abadi" panose="020B0604020104020204" pitchFamily="34" charset="0"/>
              </a:rPr>
              <a:t>affiliation</a:t>
            </a:r>
            <a:endParaRPr lang="en-GB" sz="2800" dirty="0">
              <a:solidFill>
                <a:srgbClr val="E64164"/>
              </a:solidFill>
              <a:latin typeface="Abadi" panose="020B06040201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4881A2-E172-AE10-94D3-7BEF360C9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3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FCD459C3-7792-AD00-CDA5-A0BF154FA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Nonlinearity – but why?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708832859"/>
              </p:ext>
            </p:extLst>
          </p:nvPr>
        </p:nvGraphicFramePr>
        <p:xfrm>
          <a:off x="2616199" y="1825560"/>
          <a:ext cx="9254067" cy="435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FE7A3-C3E5-FB18-28CB-37DF98E24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>
            <a:extLst>
              <a:ext uri="{FF2B5EF4-FFF2-40B4-BE49-F238E27FC236}">
                <a16:creationId xmlns:a16="http://schemas.microsoft.com/office/drawing/2014/main" id="{1A786DD1-5866-091B-A060-EDA4E42C8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PlaceHolder 1">
            <a:extLst>
              <a:ext uri="{FF2B5EF4-FFF2-40B4-BE49-F238E27FC236}">
                <a16:creationId xmlns:a16="http://schemas.microsoft.com/office/drawing/2014/main" id="{94D29008-DCBB-92AA-8CB5-D330C748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 dirty="0" err="1">
                <a:solidFill>
                  <a:schemeClr val="dk1"/>
                </a:solidFill>
                <a:effectLst/>
                <a:uFillTx/>
                <a:latin typeface="Calibri Light"/>
              </a:rPr>
              <a:t>Catastrophic</a:t>
            </a:r>
            <a:r>
              <a:rPr lang="cs-CZ" sz="4400" b="0" u="none" strike="noStrike" dirty="0">
                <a:solidFill>
                  <a:schemeClr val="dk1"/>
                </a:solidFill>
                <a:effectLst/>
                <a:uFillTx/>
                <a:latin typeface="Calibri Light"/>
              </a:rPr>
              <a:t> </a:t>
            </a:r>
            <a:r>
              <a:rPr lang="cs-CZ" sz="4400" b="0" u="none" strike="noStrike" dirty="0" err="1">
                <a:solidFill>
                  <a:schemeClr val="dk1"/>
                </a:solidFill>
                <a:effectLst/>
                <a:uFillTx/>
                <a:latin typeface="Calibri Light"/>
              </a:rPr>
              <a:t>lens</a:t>
            </a:r>
            <a:r>
              <a:rPr lang="cs-CZ" sz="4400" b="0" u="none" strike="noStrike" dirty="0">
                <a:solidFill>
                  <a:schemeClr val="dk1"/>
                </a:solidFill>
                <a:effectLst/>
                <a:uFillTx/>
                <a:latin typeface="Calibri Light"/>
              </a:rPr>
              <a:t> – </a:t>
            </a:r>
            <a:r>
              <a:rPr lang="cs-CZ" sz="4400" b="0" u="none" strike="noStrike" dirty="0" err="1">
                <a:solidFill>
                  <a:schemeClr val="dk1"/>
                </a:solidFill>
                <a:effectLst/>
                <a:uFillTx/>
                <a:latin typeface="Calibri Light"/>
              </a:rPr>
              <a:t>why</a:t>
            </a:r>
            <a:r>
              <a:rPr lang="cs-CZ" sz="4400" b="0" u="none" strike="noStrike" dirty="0">
                <a:solidFill>
                  <a:schemeClr val="dk1"/>
                </a:solidFill>
                <a:effectLst/>
                <a:uFillTx/>
                <a:latin typeface="Calibri Light"/>
              </a:rPr>
              <a:t> </a:t>
            </a:r>
            <a:r>
              <a:rPr lang="cs-CZ" sz="4400" b="0" u="none" strike="noStrike" dirty="0" err="1">
                <a:solidFill>
                  <a:schemeClr val="dk1"/>
                </a:solidFill>
                <a:effectLst/>
                <a:uFillTx/>
                <a:latin typeface="Calibri Light"/>
              </a:rPr>
              <a:t>catastrophy</a:t>
            </a:r>
            <a:r>
              <a:rPr lang="cs-CZ" sz="4400" b="0" u="none" strike="noStrike" dirty="0">
                <a:solidFill>
                  <a:schemeClr val="dk1"/>
                </a:solidFill>
                <a:effectLst/>
                <a:uFillTx/>
                <a:latin typeface="Calibri Light"/>
              </a:rPr>
              <a:t>?</a:t>
            </a:r>
            <a:endParaRPr lang="en-US" sz="4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26" name="Picture 2" descr="Earthquakes | Earth Science">
            <a:extLst>
              <a:ext uri="{FF2B5EF4-FFF2-40B4-BE49-F238E27FC236}">
                <a16:creationId xmlns:a16="http://schemas.microsoft.com/office/drawing/2014/main" id="{1A839B9B-205E-5E7A-7D50-3C2D93EF0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438"/>
          <a:stretch>
            <a:fillRect/>
          </a:stretch>
        </p:blipFill>
        <p:spPr bwMode="auto">
          <a:xfrm>
            <a:off x="1268942" y="3022071"/>
            <a:ext cx="2152650" cy="21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1310298-7DDE-58FA-B4A6-0537C0781739}"/>
              </a:ext>
            </a:extLst>
          </p:cNvPr>
          <p:cNvSpPr txBox="1"/>
          <p:nvPr/>
        </p:nvSpPr>
        <p:spPr>
          <a:xfrm>
            <a:off x="1268942" y="5232400"/>
            <a:ext cx="3243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Source: https://www.collegesidekick.com/study-guides/sac-earthscience/tectonic-forces</a:t>
            </a:r>
          </a:p>
        </p:txBody>
      </p:sp>
      <p:pic>
        <p:nvPicPr>
          <p:cNvPr id="1028" name="Picture 4" descr="What is Catastrophe Theory?. Like Plato's cave allegory, the… | by Michael  Ng | Science Spectrum | Medium">
            <a:extLst>
              <a:ext uri="{FF2B5EF4-FFF2-40B4-BE49-F238E27FC236}">
                <a16:creationId xmlns:a16="http://schemas.microsoft.com/office/drawing/2014/main" id="{E79F7CE5-CFBF-3464-C6B5-038B9812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99" y="3022071"/>
            <a:ext cx="5802551" cy="27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B30CC49-B172-8E29-31B2-80143CA0B088}"/>
              </a:ext>
            </a:extLst>
          </p:cNvPr>
          <p:cNvSpPr txBox="1"/>
          <p:nvPr/>
        </p:nvSpPr>
        <p:spPr>
          <a:xfrm>
            <a:off x="4195472" y="1651000"/>
            <a:ext cx="7875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242424"/>
                </a:solidFill>
                <a:effectLst/>
                <a:latin typeface="source-serif-pro"/>
              </a:rPr>
              <a:t>„H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source-serif-pro"/>
              </a:rPr>
              <a:t>ow the solutions to a system change as a parameter crosses critical values, leading to divisions into multiple parts.</a:t>
            </a:r>
            <a:r>
              <a:rPr lang="cs-CZ" sz="2000" b="1" i="0" dirty="0">
                <a:solidFill>
                  <a:srgbClr val="242424"/>
                </a:solidFill>
                <a:effectLst/>
                <a:latin typeface="source-serif-pro"/>
              </a:rPr>
              <a:t>“</a:t>
            </a:r>
            <a:endParaRPr lang="cs-CZ" sz="2000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871CBBE-4462-0DFA-7676-87E31E262FB1}"/>
              </a:ext>
            </a:extLst>
          </p:cNvPr>
          <p:cNvSpPr txBox="1"/>
          <p:nvPr/>
        </p:nvSpPr>
        <p:spPr>
          <a:xfrm>
            <a:off x="8420837" y="6382643"/>
            <a:ext cx="3243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Source: https://medium.com/science-spectrum/what-is-catastrophe-theory-cada83104a24</a:t>
            </a:r>
          </a:p>
        </p:txBody>
      </p:sp>
      <p:pic>
        <p:nvPicPr>
          <p:cNvPr id="15" name="Grafický objekt 14" descr="Sociální síť se souvislou výplní">
            <a:extLst>
              <a:ext uri="{FF2B5EF4-FFF2-40B4-BE49-F238E27FC236}">
                <a16:creationId xmlns:a16="http://schemas.microsoft.com/office/drawing/2014/main" id="{62285CC9-696B-B44D-3A7E-95DE0C45F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8333" y="5207000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ociální síť se souvislou výplní">
            <a:extLst>
              <a:ext uri="{FF2B5EF4-FFF2-40B4-BE49-F238E27FC236}">
                <a16:creationId xmlns:a16="http://schemas.microsoft.com/office/drawing/2014/main" id="{761B8095-653F-2578-09A2-73C5DE6558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38024" y="4114535"/>
            <a:ext cx="914400" cy="914400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87536CCF-2C40-7182-E752-0FEBF3BA7DA9}"/>
              </a:ext>
            </a:extLst>
          </p:cNvPr>
          <p:cNvSpPr/>
          <p:nvPr/>
        </p:nvSpPr>
        <p:spPr>
          <a:xfrm>
            <a:off x="9030789" y="3022071"/>
            <a:ext cx="121049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7" name="Grafický objekt 16" descr="Sociální síť se souvislou výplní">
            <a:extLst>
              <a:ext uri="{FF2B5EF4-FFF2-40B4-BE49-F238E27FC236}">
                <a16:creationId xmlns:a16="http://schemas.microsoft.com/office/drawing/2014/main" id="{8A34DD01-8AF2-9884-0699-CC83DD29F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1395" y="2677150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ociální síť se souvislou výplní">
            <a:extLst>
              <a:ext uri="{FF2B5EF4-FFF2-40B4-BE49-F238E27FC236}">
                <a16:creationId xmlns:a16="http://schemas.microsoft.com/office/drawing/2014/main" id="{7FA7631F-E5B2-29ED-C383-080E76B2E7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67575" y="4101471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24867070-2E38-9AF7-D757-702A283E14E0}"/>
              </a:ext>
            </a:extLst>
          </p:cNvPr>
          <p:cNvSpPr txBox="1"/>
          <p:nvPr/>
        </p:nvSpPr>
        <p:spPr>
          <a:xfrm>
            <a:off x="10448792" y="4915706"/>
            <a:ext cx="1273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Bullying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others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AE66BB7-DB63-3C59-E4AB-26FF943CF26C}"/>
              </a:ext>
            </a:extLst>
          </p:cNvPr>
          <p:cNvSpPr txBox="1"/>
          <p:nvPr/>
        </p:nvSpPr>
        <p:spPr>
          <a:xfrm>
            <a:off x="7600332" y="4899223"/>
            <a:ext cx="1273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Bullying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others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6570AEE-328B-69CE-4128-BC39CA180694}"/>
              </a:ext>
            </a:extLst>
          </p:cNvPr>
          <p:cNvSpPr txBox="1"/>
          <p:nvPr/>
        </p:nvSpPr>
        <p:spPr>
          <a:xfrm>
            <a:off x="9030789" y="6015728"/>
            <a:ext cx="1581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70C0"/>
                </a:solidFill>
              </a:rPr>
              <a:t>Not </a:t>
            </a:r>
            <a:r>
              <a:rPr lang="cs-CZ" sz="1400" dirty="0" err="1">
                <a:solidFill>
                  <a:srgbClr val="0070C0"/>
                </a:solidFill>
              </a:rPr>
              <a:t>bullying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others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35B4D7E-E447-8364-12D2-89980158EB23}"/>
              </a:ext>
            </a:extLst>
          </p:cNvPr>
          <p:cNvSpPr txBox="1"/>
          <p:nvPr/>
        </p:nvSpPr>
        <p:spPr>
          <a:xfrm>
            <a:off x="8895802" y="3459752"/>
            <a:ext cx="1581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70C0"/>
                </a:solidFill>
              </a:rPr>
              <a:t>Not </a:t>
            </a:r>
            <a:r>
              <a:rPr lang="cs-CZ" sz="1400" dirty="0" err="1">
                <a:solidFill>
                  <a:srgbClr val="0070C0"/>
                </a:solidFill>
              </a:rPr>
              <a:t>bullying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others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9E3B7D4-9319-272A-3DD5-D587F60631A0}"/>
              </a:ext>
            </a:extLst>
          </p:cNvPr>
          <p:cNvSpPr txBox="1"/>
          <p:nvPr/>
        </p:nvSpPr>
        <p:spPr>
          <a:xfrm>
            <a:off x="55273" y="5929104"/>
            <a:ext cx="8280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i="1" dirty="0" err="1"/>
              <a:t>Catastrophic</a:t>
            </a:r>
            <a:r>
              <a:rPr lang="cs-CZ" i="1" dirty="0"/>
              <a:t> role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predictors</a:t>
            </a:r>
            <a:r>
              <a:rPr lang="cs-CZ" i="1" dirty="0"/>
              <a:t> </a:t>
            </a:r>
            <a:r>
              <a:rPr lang="cs-CZ" i="1" dirty="0" err="1"/>
              <a:t>leading</a:t>
            </a:r>
            <a:r>
              <a:rPr lang="cs-CZ" i="1" dirty="0"/>
              <a:t> to </a:t>
            </a:r>
            <a:r>
              <a:rPr lang="cs-CZ" i="1" dirty="0" err="1"/>
              <a:t>shifts</a:t>
            </a:r>
            <a:r>
              <a:rPr lang="cs-CZ" i="1" dirty="0"/>
              <a:t> in </a:t>
            </a:r>
            <a:r>
              <a:rPr lang="cs-CZ" i="1" dirty="0" err="1"/>
              <a:t>low</a:t>
            </a:r>
            <a:r>
              <a:rPr lang="cs-CZ" i="1" dirty="0"/>
              <a:t>/</a:t>
            </a:r>
            <a:r>
              <a:rPr lang="cs-CZ" i="1" dirty="0" err="1"/>
              <a:t>high</a:t>
            </a:r>
            <a:r>
              <a:rPr lang="cs-CZ" i="1" dirty="0"/>
              <a:t> </a:t>
            </a:r>
            <a:r>
              <a:rPr lang="cs-CZ" i="1" dirty="0" err="1"/>
              <a:t>bullying</a:t>
            </a:r>
            <a:r>
              <a:rPr lang="cs-CZ" i="1" dirty="0"/>
              <a:t> </a:t>
            </a:r>
            <a:r>
              <a:rPr lang="cs-CZ" i="1" dirty="0" err="1"/>
              <a:t>perpetration</a:t>
            </a:r>
            <a:r>
              <a:rPr lang="cs-CZ" i="1" dirty="0"/>
              <a:t> </a:t>
            </a:r>
            <a:r>
              <a:rPr lang="cs-CZ" i="1" dirty="0" err="1"/>
              <a:t>states</a:t>
            </a:r>
            <a:r>
              <a:rPr lang="cs-CZ" i="1" dirty="0"/>
              <a:t> </a:t>
            </a:r>
            <a:endParaRPr lang="en-US" i="1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BFBCFDF-099F-BCC9-6E68-9123A9A32AB2}"/>
              </a:ext>
            </a:extLst>
          </p:cNvPr>
          <p:cNvSpPr txBox="1"/>
          <p:nvPr/>
        </p:nvSpPr>
        <p:spPr>
          <a:xfrm>
            <a:off x="1268942" y="2422592"/>
            <a:ext cx="3005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fine </a:t>
            </a:r>
            <a:r>
              <a:rPr lang="cs-CZ" dirty="0" err="1"/>
              <a:t>until</a:t>
            </a:r>
            <a:r>
              <a:rPr lang="cs-CZ" dirty="0"/>
              <a:t> a </a:t>
            </a:r>
            <a:r>
              <a:rPr lang="cs-CZ" dirty="0" err="1"/>
              <a:t>catastrophy</a:t>
            </a:r>
            <a:r>
              <a:rPr lang="cs-CZ" dirty="0"/>
              <a:t> </a:t>
            </a:r>
            <a:r>
              <a:rPr lang="cs-CZ" dirty="0" err="1"/>
              <a:t>happens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53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8B331-4197-CD3E-465F-CFADFFB3A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>
            <a:extLst>
              <a:ext uri="{FF2B5EF4-FFF2-40B4-BE49-F238E27FC236}">
                <a16:creationId xmlns:a16="http://schemas.microsoft.com/office/drawing/2014/main" id="{D63B5F74-CCA6-D44A-C811-66A8F26D2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PlaceHolder 1">
            <a:extLst>
              <a:ext uri="{FF2B5EF4-FFF2-40B4-BE49-F238E27FC236}">
                <a16:creationId xmlns:a16="http://schemas.microsoft.com/office/drawing/2014/main" id="{CC3FCD40-EE4D-8781-DE06-2DF97C40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dirty="0" err="1">
                <a:solidFill>
                  <a:schemeClr val="dk1"/>
                </a:solidFill>
                <a:latin typeface="Calibri Light"/>
              </a:rPr>
              <a:t>Previous</a:t>
            </a:r>
            <a:r>
              <a:rPr lang="cs-CZ" dirty="0">
                <a:solidFill>
                  <a:schemeClr val="dk1"/>
                </a:solidFill>
                <a:latin typeface="Calibri Light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Calibri Light"/>
              </a:rPr>
              <a:t>literature</a:t>
            </a:r>
            <a:endParaRPr lang="en-US" sz="4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7138EE1-8FF8-371E-6EA5-781082B0DE91}"/>
              </a:ext>
            </a:extLst>
          </p:cNvPr>
          <p:cNvSpPr txBox="1"/>
          <p:nvPr/>
        </p:nvSpPr>
        <p:spPr>
          <a:xfrm>
            <a:off x="922867" y="1769533"/>
            <a:ext cx="106510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Healthy</a:t>
            </a:r>
            <a:r>
              <a:rPr lang="cs-CZ" b="1" dirty="0"/>
              <a:t> (</a:t>
            </a:r>
            <a:r>
              <a:rPr lang="cs-CZ" b="1" dirty="0" err="1"/>
              <a:t>order</a:t>
            </a:r>
            <a:r>
              <a:rPr lang="cs-CZ" b="1" dirty="0"/>
              <a:t>) and </a:t>
            </a:r>
            <a:r>
              <a:rPr lang="cs-CZ" b="1" dirty="0" err="1"/>
              <a:t>unhealthy</a:t>
            </a:r>
            <a:r>
              <a:rPr lang="cs-CZ" b="1" dirty="0"/>
              <a:t> (</a:t>
            </a:r>
            <a:r>
              <a:rPr lang="cs-CZ" b="1" dirty="0" err="1"/>
              <a:t>disorder</a:t>
            </a:r>
            <a:r>
              <a:rPr lang="cs-CZ" b="1" dirty="0"/>
              <a:t>)</a:t>
            </a:r>
            <a:r>
              <a:rPr lang="cs-CZ" dirty="0"/>
              <a:t> </a:t>
            </a:r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b="1" dirty="0" err="1"/>
              <a:t>stable</a:t>
            </a:r>
            <a:r>
              <a:rPr lang="cs-CZ" b="1" dirty="0"/>
              <a:t> </a:t>
            </a:r>
            <a:r>
              <a:rPr lang="cs-CZ" b="1" dirty="0" err="1"/>
              <a:t>states</a:t>
            </a:r>
            <a:r>
              <a:rPr lang="cs-CZ" b="1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sudden</a:t>
            </a:r>
            <a:r>
              <a:rPr lang="cs-CZ" dirty="0"/>
              <a:t> </a:t>
            </a:r>
            <a:r>
              <a:rPr lang="cs-CZ" dirty="0" err="1"/>
              <a:t>transition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(</a:t>
            </a:r>
            <a:r>
              <a:rPr lang="cs-CZ" dirty="0" err="1"/>
              <a:t>Dablander</a:t>
            </a:r>
            <a:r>
              <a:rPr lang="cs-CZ" dirty="0"/>
              <a:t> et al., 2023).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Continuous</a:t>
            </a:r>
            <a:r>
              <a:rPr lang="cs-CZ" dirty="0"/>
              <a:t> and </a:t>
            </a:r>
            <a:r>
              <a:rPr lang="cs-CZ" dirty="0" err="1"/>
              <a:t>sudden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in </a:t>
            </a:r>
            <a:r>
              <a:rPr lang="cs-CZ" dirty="0" err="1"/>
              <a:t>temporal</a:t>
            </a:r>
            <a:r>
              <a:rPr lang="cs-CZ" dirty="0"/>
              <a:t> data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employee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enjoyment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level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challenge</a:t>
            </a:r>
            <a:r>
              <a:rPr lang="cs-CZ" dirty="0"/>
              <a:t> and level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employee</a:t>
            </a:r>
            <a:r>
              <a:rPr lang="cs-CZ" dirty="0"/>
              <a:t> </a:t>
            </a:r>
            <a:r>
              <a:rPr lang="cs-CZ" dirty="0" err="1"/>
              <a:t>skill</a:t>
            </a:r>
            <a:r>
              <a:rPr lang="cs-CZ" dirty="0"/>
              <a:t> </a:t>
            </a:r>
            <a:r>
              <a:rPr lang="cs-CZ" dirty="0" err="1"/>
              <a:t>showing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flow</a:t>
            </a:r>
            <a:r>
              <a:rPr lang="cs-CZ" b="1" dirty="0"/>
              <a:t> vs. non-</a:t>
            </a:r>
            <a:r>
              <a:rPr lang="cs-CZ" b="1" dirty="0" err="1"/>
              <a:t>flow</a:t>
            </a:r>
            <a:r>
              <a:rPr lang="cs-CZ" b="1" dirty="0"/>
              <a:t> </a:t>
            </a:r>
            <a:r>
              <a:rPr lang="cs-CZ" b="1" dirty="0" err="1"/>
              <a:t>states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enjoyment</a:t>
            </a:r>
            <a:r>
              <a:rPr lang="cs-CZ" b="1" dirty="0"/>
              <a:t> </a:t>
            </a:r>
            <a:r>
              <a:rPr lang="cs-CZ" dirty="0" err="1"/>
              <a:t>could</a:t>
            </a:r>
            <a:r>
              <a:rPr lang="cs-CZ" dirty="0"/>
              <a:t> show </a:t>
            </a:r>
            <a:r>
              <a:rPr lang="cs-CZ" dirty="0" err="1"/>
              <a:t>sudden</a:t>
            </a:r>
            <a:r>
              <a:rPr lang="cs-CZ" dirty="0"/>
              <a:t> </a:t>
            </a:r>
            <a:r>
              <a:rPr lang="cs-CZ" dirty="0" err="1"/>
              <a:t>transitions</a:t>
            </a:r>
            <a:r>
              <a:rPr lang="cs-CZ" dirty="0"/>
              <a:t> (</a:t>
            </a:r>
            <a:r>
              <a:rPr lang="cs-CZ" dirty="0" err="1"/>
              <a:t>Ceja</a:t>
            </a:r>
            <a:r>
              <a:rPr lang="cs-CZ" dirty="0"/>
              <a:t> &amp; Navarro, 2012).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perceived</a:t>
            </a:r>
            <a:r>
              <a:rPr lang="cs-CZ" dirty="0"/>
              <a:t> </a:t>
            </a:r>
            <a:r>
              <a:rPr lang="cs-CZ" dirty="0" err="1"/>
              <a:t>psychological</a:t>
            </a:r>
            <a:r>
              <a:rPr lang="cs-CZ" dirty="0"/>
              <a:t> </a:t>
            </a:r>
            <a:r>
              <a:rPr lang="cs-CZ" dirty="0" err="1"/>
              <a:t>safety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climate</a:t>
            </a:r>
            <a:r>
              <a:rPr lang="cs-CZ" dirty="0"/>
              <a:t> (</a:t>
            </a:r>
            <a:r>
              <a:rPr lang="cs-CZ" b="1" dirty="0" err="1"/>
              <a:t>asymmetry</a:t>
            </a:r>
            <a:r>
              <a:rPr lang="cs-CZ" dirty="0"/>
              <a:t>),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victimized</a:t>
            </a:r>
            <a:r>
              <a:rPr lang="cs-CZ" dirty="0"/>
              <a:t> (</a:t>
            </a:r>
            <a:r>
              <a:rPr lang="cs-CZ" b="1" dirty="0" err="1"/>
              <a:t>bifurcation</a:t>
            </a:r>
            <a:r>
              <a:rPr lang="cs-CZ" dirty="0"/>
              <a:t>)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does</a:t>
            </a:r>
            <a:r>
              <a:rPr lang="cs-CZ" dirty="0"/>
              <a:t> not lead to </a:t>
            </a:r>
            <a:r>
              <a:rPr lang="cs-CZ" dirty="0" err="1"/>
              <a:t>bullying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(</a:t>
            </a:r>
            <a:r>
              <a:rPr lang="cs-CZ" b="1" dirty="0" err="1"/>
              <a:t>order</a:t>
            </a:r>
            <a:r>
              <a:rPr lang="cs-CZ" b="1" dirty="0"/>
              <a:t> </a:t>
            </a:r>
            <a:r>
              <a:rPr lang="cs-CZ" b="1" dirty="0" err="1"/>
              <a:t>variable</a:t>
            </a:r>
            <a:r>
              <a:rPr lang="cs-CZ" dirty="0"/>
              <a:t>).</a:t>
            </a:r>
            <a:br>
              <a:rPr lang="cs-CZ" dirty="0"/>
            </a:br>
            <a:r>
              <a:rPr lang="cs-CZ" dirty="0"/>
              <a:t>					</a:t>
            </a:r>
            <a:r>
              <a:rPr lang="cs-CZ" b="1" dirty="0">
                <a:solidFill>
                  <a:srgbClr val="0070C0"/>
                </a:solidFill>
              </a:rPr>
              <a:t>BUT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perceived</a:t>
            </a:r>
            <a:r>
              <a:rPr lang="cs-CZ" dirty="0"/>
              <a:t> as </a:t>
            </a:r>
            <a:r>
              <a:rPr lang="cs-CZ" dirty="0" err="1"/>
              <a:t>unsafe</a:t>
            </a:r>
            <a:r>
              <a:rPr lang="cs-CZ" dirty="0"/>
              <a:t>,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slightly</a:t>
            </a:r>
            <a:r>
              <a:rPr lang="cs-CZ" dirty="0"/>
              <a:t> more </a:t>
            </a:r>
            <a:r>
              <a:rPr lang="cs-CZ" dirty="0" err="1"/>
              <a:t>victimized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trigger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a </a:t>
            </a:r>
            <a:r>
              <a:rPr lang="cs-CZ" dirty="0" err="1">
                <a:sym typeface="Wingdings" panose="05000000000000000000" pitchFamily="2" charset="2"/>
              </a:rPr>
              <a:t>sudden</a:t>
            </a:r>
            <a:r>
              <a:rPr lang="cs-CZ" dirty="0">
                <a:sym typeface="Wingdings" panose="05000000000000000000" pitchFamily="2" charset="2"/>
              </a:rPr>
              <a:t> shift to </a:t>
            </a:r>
            <a:r>
              <a:rPr lang="cs-CZ" dirty="0" err="1">
                <a:sym typeface="Wingdings" panose="05000000000000000000" pitchFamily="2" charset="2"/>
              </a:rPr>
              <a:t>bully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others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Escartín</a:t>
            </a:r>
            <a:r>
              <a:rPr lang="cs-CZ" dirty="0">
                <a:sym typeface="Wingdings" panose="05000000000000000000" pitchFamily="2" charset="2"/>
              </a:rPr>
              <a:t> et al., 2013) – CCM „</a:t>
            </a:r>
            <a:r>
              <a:rPr lang="cs-CZ" dirty="0" err="1">
                <a:sym typeface="Wingdings" panose="05000000000000000000" pitchFamily="2" charset="2"/>
              </a:rPr>
              <a:t>cusp</a:t>
            </a:r>
            <a:r>
              <a:rPr lang="cs-CZ" dirty="0">
                <a:sym typeface="Wingdings" panose="05000000000000000000" pitchFamily="2" charset="2"/>
              </a:rPr>
              <a:t> R </a:t>
            </a:r>
            <a:r>
              <a:rPr lang="cs-CZ" dirty="0" err="1">
                <a:sym typeface="Wingdings" panose="05000000000000000000" pitchFamily="2" charset="2"/>
              </a:rPr>
              <a:t>package</a:t>
            </a:r>
            <a:r>
              <a:rPr lang="cs-CZ" dirty="0">
                <a:sym typeface="Wingdings" panose="05000000000000000000" pitchFamily="2" charset="2"/>
              </a:rPr>
              <a:t>“ </a:t>
            </a:r>
            <a:r>
              <a:rPr lang="cs-CZ" dirty="0" err="1">
                <a:sym typeface="Wingdings" panose="05000000000000000000" pitchFamily="2" charset="2"/>
              </a:rPr>
              <a:t>used</a:t>
            </a:r>
            <a:endParaRPr lang="cs-CZ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ym typeface="Wingdings" panose="05000000000000000000" pitchFamily="2" charset="2"/>
              </a:rPr>
              <a:t>Behavioral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hysteresis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(</a:t>
            </a:r>
            <a:r>
              <a:rPr lang="cs-CZ" dirty="0" err="1">
                <a:sym typeface="Wingdings" panose="05000000000000000000" pitchFamily="2" charset="2"/>
              </a:rPr>
              <a:t>returning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back</a:t>
            </a:r>
            <a:r>
              <a:rPr lang="cs-CZ" dirty="0">
                <a:sym typeface="Wingdings" panose="05000000000000000000" pitchFamily="2" charset="2"/>
              </a:rPr>
              <a:t> to not </a:t>
            </a:r>
            <a:r>
              <a:rPr lang="cs-CZ" dirty="0" err="1">
                <a:sym typeface="Wingdings" panose="05000000000000000000" pitchFamily="2" charset="2"/>
              </a:rPr>
              <a:t>bullying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others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 err="1">
                <a:sym typeface="Wingdings" panose="05000000000000000000" pitchFamily="2" charset="2"/>
              </a:rPr>
              <a:t>difficult</a:t>
            </a:r>
            <a:r>
              <a:rPr lang="cs-CZ" dirty="0">
                <a:sym typeface="Wingdings" panose="05000000000000000000" pitchFamily="2" charset="2"/>
              </a:rPr>
              <a:t>)</a:t>
            </a:r>
            <a:r>
              <a:rPr lang="cs-CZ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49C5DD-C6E8-3612-3B14-20C340139DFD}"/>
              </a:ext>
            </a:extLst>
          </p:cNvPr>
          <p:cNvSpPr txBox="1"/>
          <p:nvPr/>
        </p:nvSpPr>
        <p:spPr>
          <a:xfrm>
            <a:off x="334434" y="6401570"/>
            <a:ext cx="11827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1600" b="1" dirty="0" err="1">
                <a:solidFill>
                  <a:srgbClr val="0070C0"/>
                </a:solidFill>
              </a:rPr>
              <a:t>Bullying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perpetration</a:t>
            </a:r>
            <a:r>
              <a:rPr lang="cs-CZ" sz="1600" b="1" dirty="0">
                <a:solidFill>
                  <a:srgbClr val="0070C0"/>
                </a:solidFill>
              </a:rPr>
              <a:t> (</a:t>
            </a:r>
            <a:r>
              <a:rPr lang="cs-CZ" sz="1600" b="1" dirty="0" err="1">
                <a:solidFill>
                  <a:srgbClr val="0070C0"/>
                </a:solidFill>
              </a:rPr>
              <a:t>order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parameter</a:t>
            </a:r>
            <a:r>
              <a:rPr lang="cs-CZ" sz="1600" b="1" dirty="0">
                <a:solidFill>
                  <a:srgbClr val="0070C0"/>
                </a:solidFill>
              </a:rPr>
              <a:t>) </a:t>
            </a:r>
            <a:r>
              <a:rPr lang="cs-CZ" sz="1600" b="1" dirty="0" err="1">
                <a:solidFill>
                  <a:srgbClr val="0070C0"/>
                </a:solidFill>
              </a:rPr>
              <a:t>can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stay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stable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until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thresholds</a:t>
            </a:r>
            <a:r>
              <a:rPr lang="cs-CZ" sz="1600" b="1" dirty="0">
                <a:solidFill>
                  <a:srgbClr val="0070C0"/>
                </a:solidFill>
              </a:rPr>
              <a:t> in </a:t>
            </a:r>
            <a:r>
              <a:rPr lang="cs-CZ" sz="1600" b="1" dirty="0" err="1">
                <a:solidFill>
                  <a:srgbClr val="0070C0"/>
                </a:solidFill>
              </a:rPr>
              <a:t>control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parameters</a:t>
            </a:r>
            <a:r>
              <a:rPr lang="cs-CZ" sz="1600" b="1" dirty="0">
                <a:solidFill>
                  <a:srgbClr val="0070C0"/>
                </a:solidFill>
              </a:rPr>
              <a:t> (</a:t>
            </a:r>
            <a:r>
              <a:rPr lang="cs-CZ" sz="1600" b="1" dirty="0" err="1">
                <a:solidFill>
                  <a:srgbClr val="0070C0"/>
                </a:solidFill>
              </a:rPr>
              <a:t>asymmetry</a:t>
            </a:r>
            <a:r>
              <a:rPr lang="cs-CZ" sz="1600" b="1" dirty="0">
                <a:solidFill>
                  <a:srgbClr val="0070C0"/>
                </a:solidFill>
              </a:rPr>
              <a:t>, </a:t>
            </a:r>
            <a:r>
              <a:rPr lang="cs-CZ" sz="1600" b="1" dirty="0" err="1">
                <a:solidFill>
                  <a:srgbClr val="0070C0"/>
                </a:solidFill>
              </a:rPr>
              <a:t>bifurcation</a:t>
            </a:r>
            <a:r>
              <a:rPr lang="cs-CZ" sz="1600" b="1" dirty="0">
                <a:solidFill>
                  <a:srgbClr val="0070C0"/>
                </a:solidFill>
              </a:rPr>
              <a:t>) are </a:t>
            </a:r>
            <a:r>
              <a:rPr lang="cs-CZ" sz="1600" b="1" dirty="0" err="1">
                <a:solidFill>
                  <a:srgbClr val="0070C0"/>
                </a:solidFill>
              </a:rPr>
              <a:t>crossed</a:t>
            </a:r>
            <a:endParaRPr lang="cs-CZ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9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349A82C-B355-C884-A8BF-4BF8B709D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Current study, methods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102036287"/>
              </p:ext>
            </p:extLst>
          </p:nvPr>
        </p:nvGraphicFramePr>
        <p:xfrm>
          <a:off x="726480" y="1862667"/>
          <a:ext cx="4271040" cy="465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660283871"/>
              </p:ext>
            </p:extLst>
          </p:nvPr>
        </p:nvGraphicFramePr>
        <p:xfrm>
          <a:off x="4783680" y="2164320"/>
          <a:ext cx="6840000" cy="435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2" name="TextovéPole 7"/>
          <p:cNvSpPr/>
          <p:nvPr/>
        </p:nvSpPr>
        <p:spPr>
          <a:xfrm>
            <a:off x="2215440" y="1742760"/>
            <a:ext cx="94176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1800" b="1" i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Sample 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TextovéPole 8"/>
          <p:cNvSpPr/>
          <p:nvPr/>
        </p:nvSpPr>
        <p:spPr>
          <a:xfrm>
            <a:off x="7732800" y="1742760"/>
            <a:ext cx="107316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1800" b="1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Variables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TextovéPole 10"/>
          <p:cNvSpPr/>
          <p:nvPr/>
        </p:nvSpPr>
        <p:spPr>
          <a:xfrm>
            <a:off x="7202160" y="42120"/>
            <a:ext cx="57031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cs-CZ" sz="1800" b="1" i="1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Hypotheses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: CCM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fits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better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than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i="1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linear</a:t>
            </a:r>
            <a:r>
              <a:rPr lang="cs-CZ" sz="1800" b="0" i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model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DA2C636-2151-6D49-5B57-423D68EA6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Formal model of CCM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6023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Catastrophe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theory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(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Thom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, 1975) –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small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changes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sudden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jumps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Asymmetry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parameter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(a) –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direction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of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change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Bifurcation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parameter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(b) –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gradual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vs.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sudden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type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of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change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(risk </a:t>
            </a:r>
            <a:r>
              <a:rPr lang="cs-CZ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of</a:t>
            </a:r>
            <a:r>
              <a:rPr lang="cs-CZ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instability)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0" name="Skupina 20"/>
          <p:cNvGrpSpPr/>
          <p:nvPr/>
        </p:nvGrpSpPr>
        <p:grpSpPr>
          <a:xfrm>
            <a:off x="6834240" y="799560"/>
            <a:ext cx="5356440" cy="4736160"/>
            <a:chOff x="6834240" y="799560"/>
            <a:chExt cx="5356440" cy="4736160"/>
          </a:xfrm>
        </p:grpSpPr>
        <p:pic>
          <p:nvPicPr>
            <p:cNvPr id="71" name="Obrázek 11"/>
            <p:cNvPicPr/>
            <p:nvPr/>
          </p:nvPicPr>
          <p:blipFill>
            <a:blip r:embed="rId3"/>
            <a:stretch/>
          </p:blipFill>
          <p:spPr>
            <a:xfrm>
              <a:off x="6834240" y="799560"/>
              <a:ext cx="5356440" cy="4461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2" name="TextovéPole 12"/>
            <p:cNvSpPr/>
            <p:nvPr/>
          </p:nvSpPr>
          <p:spPr>
            <a:xfrm rot="17178000">
              <a:off x="10724760" y="3346920"/>
              <a:ext cx="16329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State variable X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" name="TextovéPole 13"/>
            <p:cNvSpPr/>
            <p:nvPr/>
          </p:nvSpPr>
          <p:spPr>
            <a:xfrm rot="16503000">
              <a:off x="6077520" y="2462760"/>
              <a:ext cx="24231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Bifurcation parameter b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TextovéPole 14"/>
            <p:cNvSpPr/>
            <p:nvPr/>
          </p:nvSpPr>
          <p:spPr>
            <a:xfrm rot="21064800">
              <a:off x="8398440" y="4979160"/>
              <a:ext cx="2455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Asymmetry parameter a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TextovéPole 15"/>
            <p:cNvSpPr/>
            <p:nvPr/>
          </p:nvSpPr>
          <p:spPr>
            <a:xfrm>
              <a:off x="9626760" y="1845360"/>
              <a:ext cx="18979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rgbClr val="C00000"/>
                  </a:solidFill>
                  <a:effectLst/>
                  <a:uFillTx/>
                  <a:latin typeface="Calibri"/>
                </a:rPr>
                <a:t>Upper stable state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TextovéPole 16"/>
            <p:cNvSpPr/>
            <p:nvPr/>
          </p:nvSpPr>
          <p:spPr>
            <a:xfrm>
              <a:off x="7653960" y="3106800"/>
              <a:ext cx="18885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rgbClr val="C00000"/>
                  </a:solidFill>
                  <a:effectLst/>
                  <a:uFillTx/>
                  <a:latin typeface="Calibri"/>
                </a:rPr>
                <a:t>Lower stable state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" name="TextovéPole 17"/>
            <p:cNvSpPr/>
            <p:nvPr/>
          </p:nvSpPr>
          <p:spPr>
            <a:xfrm>
              <a:off x="9782280" y="2564640"/>
              <a:ext cx="17701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rgbClr val="C00000"/>
                  </a:solidFill>
                  <a:effectLst/>
                  <a:uFillTx/>
                  <a:latin typeface="Calibri"/>
                </a:rPr>
                <a:t>Unstable middle 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" name="TextovéPole 18"/>
            <p:cNvSpPr/>
            <p:nvPr/>
          </p:nvSpPr>
          <p:spPr>
            <a:xfrm>
              <a:off x="8004960" y="843120"/>
              <a:ext cx="11865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rgbClr val="C00000"/>
                  </a:solidFill>
                  <a:effectLst/>
                  <a:uFillTx/>
                  <a:latin typeface="Calibri"/>
                </a:rPr>
                <a:t>Cusp point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" name="Kruh: dutý 19"/>
            <p:cNvSpPr/>
            <p:nvPr/>
          </p:nvSpPr>
          <p:spPr>
            <a:xfrm>
              <a:off x="8951040" y="1165320"/>
              <a:ext cx="209160" cy="209160"/>
            </a:xfrm>
            <a:prstGeom prst="donut">
              <a:avLst>
                <a:gd name="adj" fmla="val 25000"/>
              </a:avLst>
            </a:prstGeom>
            <a:solidFill>
              <a:srgbClr val="C00000"/>
            </a:solidFill>
            <a:ln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2EB99FD7-5782-94E1-3AE1-3B6717CEC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549" y="5691180"/>
            <a:ext cx="1826551" cy="1142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9736B88-3B44-E3FC-A9FE-9710B2D32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327400" y="29880"/>
            <a:ext cx="802520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 dirty="0" err="1">
                <a:solidFill>
                  <a:schemeClr val="dk1"/>
                </a:solidFill>
                <a:effectLst/>
                <a:uFillTx/>
                <a:latin typeface="Calibri Light"/>
              </a:rPr>
              <a:t>Our</a:t>
            </a:r>
            <a:r>
              <a:rPr lang="cs-CZ" sz="4400" b="0" u="none" strike="noStrike" dirty="0">
                <a:solidFill>
                  <a:schemeClr val="dk1"/>
                </a:solidFill>
                <a:effectLst/>
                <a:uFillTx/>
                <a:latin typeface="Calibri Light"/>
              </a:rPr>
              <a:t> model</a:t>
            </a:r>
            <a:endParaRPr lang="en-US" sz="4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7" name="Skupina 3"/>
          <p:cNvGrpSpPr/>
          <p:nvPr/>
        </p:nvGrpSpPr>
        <p:grpSpPr>
          <a:xfrm>
            <a:off x="468000" y="1297440"/>
            <a:ext cx="5714640" cy="5262120"/>
            <a:chOff x="468000" y="1297440"/>
            <a:chExt cx="5714640" cy="5262120"/>
          </a:xfrm>
        </p:grpSpPr>
        <p:pic>
          <p:nvPicPr>
            <p:cNvPr id="118" name="Obrázek 4"/>
            <p:cNvPicPr/>
            <p:nvPr/>
          </p:nvPicPr>
          <p:blipFill>
            <a:blip r:embed="rId3"/>
            <a:stretch/>
          </p:blipFill>
          <p:spPr>
            <a:xfrm>
              <a:off x="826200" y="1297440"/>
              <a:ext cx="5356440" cy="4461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9" name="TextovéPole 5"/>
            <p:cNvSpPr/>
            <p:nvPr/>
          </p:nvSpPr>
          <p:spPr>
            <a:xfrm rot="17178000">
              <a:off x="4451760" y="3844440"/>
              <a:ext cx="2164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Bullying perpetration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" name="TextovéPole 6"/>
            <p:cNvSpPr/>
            <p:nvPr/>
          </p:nvSpPr>
          <p:spPr>
            <a:xfrm rot="16503000">
              <a:off x="-109080" y="2682720"/>
              <a:ext cx="2273400" cy="922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Non-inclusive norms +</a:t>
              </a:r>
              <a:br>
                <a:rPr sz="1800"/>
              </a:br>
              <a:r>
                <a:rPr lang="cs-CZ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Teacher support +</a:t>
              </a:r>
              <a:br>
                <a:rPr sz="1800"/>
              </a:br>
              <a:r>
                <a:rPr lang="cs-CZ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Social self-efficacy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" name="TextovéPole 7"/>
            <p:cNvSpPr/>
            <p:nvPr/>
          </p:nvSpPr>
          <p:spPr>
            <a:xfrm rot="21064800">
              <a:off x="2404800" y="5454720"/>
              <a:ext cx="2425320" cy="922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Moral disengagement +</a:t>
              </a:r>
              <a:br>
                <a:rPr sz="1800"/>
              </a:br>
              <a:r>
                <a:rPr lang="cs-CZ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Externalizing behavior +</a:t>
              </a:r>
              <a:br>
                <a:rPr sz="1800"/>
              </a:br>
              <a:r>
                <a:rPr lang="cs-CZ" sz="18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Bullying victimization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" name="TextovéPole 8"/>
            <p:cNvSpPr/>
            <p:nvPr/>
          </p:nvSpPr>
          <p:spPr>
            <a:xfrm>
              <a:off x="3618720" y="2343240"/>
              <a:ext cx="20516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rgbClr val="C00000"/>
                  </a:solidFill>
                  <a:effectLst/>
                  <a:uFillTx/>
                  <a:latin typeface="Calibri"/>
                </a:rPr>
                <a:t>Bullying stable state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" name="TextovéPole 9"/>
            <p:cNvSpPr/>
            <p:nvPr/>
          </p:nvSpPr>
          <p:spPr>
            <a:xfrm>
              <a:off x="1645920" y="3604680"/>
              <a:ext cx="23724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rgbClr val="C00000"/>
                  </a:solidFill>
                  <a:effectLst/>
                  <a:uFillTx/>
                  <a:latin typeface="Calibri"/>
                </a:rPr>
                <a:t>No bullying stable state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" name="TextovéPole 10"/>
            <p:cNvSpPr/>
            <p:nvPr/>
          </p:nvSpPr>
          <p:spPr>
            <a:xfrm>
              <a:off x="3774240" y="3062520"/>
              <a:ext cx="10148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rgbClr val="C00000"/>
                  </a:solidFill>
                  <a:effectLst/>
                  <a:uFillTx/>
                  <a:latin typeface="Calibri"/>
                </a:rPr>
                <a:t>Unstable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" name="TextovéPole 11"/>
            <p:cNvSpPr/>
            <p:nvPr/>
          </p:nvSpPr>
          <p:spPr>
            <a:xfrm>
              <a:off x="1996920" y="1341000"/>
              <a:ext cx="11865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800" b="0" u="none" strike="noStrike">
                  <a:solidFill>
                    <a:srgbClr val="C00000"/>
                  </a:solidFill>
                  <a:effectLst/>
                  <a:uFillTx/>
                  <a:latin typeface="Calibri"/>
                </a:rPr>
                <a:t>Cusp point</a:t>
              </a: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" name="Kruh: dutý 12"/>
            <p:cNvSpPr/>
            <p:nvPr/>
          </p:nvSpPr>
          <p:spPr>
            <a:xfrm>
              <a:off x="2943000" y="1663200"/>
              <a:ext cx="209160" cy="209160"/>
            </a:xfrm>
            <a:prstGeom prst="donut">
              <a:avLst>
                <a:gd name="adj" fmla="val 25000"/>
              </a:avLst>
            </a:prstGeom>
            <a:solidFill>
              <a:srgbClr val="C00000"/>
            </a:solidFill>
            <a:ln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127" name="Volný tvar: obrazec 14"/>
          <p:cNvSpPr/>
          <p:nvPr/>
        </p:nvSpPr>
        <p:spPr>
          <a:xfrm>
            <a:off x="7329240" y="3393360"/>
            <a:ext cx="4231800" cy="1786680"/>
          </a:xfrm>
          <a:custGeom>
            <a:avLst/>
            <a:gdLst>
              <a:gd name="textAreaLeft" fmla="*/ 0 w 4231800"/>
              <a:gd name="textAreaRight" fmla="*/ 4232880 w 4231800"/>
              <a:gd name="textAreaTop" fmla="*/ 0 h 1786680"/>
              <a:gd name="textAreaBottom" fmla="*/ 1787760 h 1786680"/>
              <a:gd name="GluePoint1X" fmla="*/ 0 w 4744720"/>
              <a:gd name="GluePoint1Y" fmla="*/ 1686560 h 1686560"/>
              <a:gd name="GluePoint2X" fmla="*/ 3373120 w 4744720"/>
              <a:gd name="GluePoint2Y" fmla="*/ 1046480 h 1686560"/>
              <a:gd name="GluePoint3X" fmla="*/ 2072640 w 4744720"/>
              <a:gd name="GluePoint3Y" fmla="*/ 487680 h 1686560"/>
              <a:gd name="GluePoint4X" fmla="*/ 4744720 w 4744720"/>
              <a:gd name="GluePoint4Y" fmla="*/ 0 h 168656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744720" h="1686560">
                <a:moveTo>
                  <a:pt x="0" y="1686560"/>
                </a:moveTo>
                <a:cubicBezTo>
                  <a:pt x="1513840" y="1466426"/>
                  <a:pt x="3027680" y="1246293"/>
                  <a:pt x="3373120" y="1046480"/>
                </a:cubicBezTo>
                <a:cubicBezTo>
                  <a:pt x="3718560" y="846667"/>
                  <a:pt x="1844040" y="662093"/>
                  <a:pt x="2072640" y="487680"/>
                </a:cubicBezTo>
                <a:cubicBezTo>
                  <a:pt x="2301240" y="313267"/>
                  <a:pt x="4295987" y="81280"/>
                  <a:pt x="4744720" y="0"/>
                </a:cubicBezTo>
              </a:path>
            </a:pathLst>
          </a:custGeom>
          <a:noFill/>
          <a:ln w="28575"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8" name="Volný tvar: obrazec 16"/>
          <p:cNvSpPr/>
          <p:nvPr/>
        </p:nvSpPr>
        <p:spPr>
          <a:xfrm>
            <a:off x="7129800" y="733680"/>
            <a:ext cx="4520160" cy="923400"/>
          </a:xfrm>
          <a:custGeom>
            <a:avLst/>
            <a:gdLst>
              <a:gd name="textAreaLeft" fmla="*/ 0 w 4520160"/>
              <a:gd name="textAreaRight" fmla="*/ 4521240 w 4520160"/>
              <a:gd name="textAreaTop" fmla="*/ 0 h 923400"/>
              <a:gd name="textAreaBottom" fmla="*/ 924480 h 923400"/>
              <a:gd name="GluePoint1X" fmla="*/ 0 w 4521200"/>
              <a:gd name="GluePoint1Y" fmla="*/ 924560 h 924560"/>
              <a:gd name="GluePoint2X" fmla="*/ 1696720 w 4521200"/>
              <a:gd name="GluePoint2Y" fmla="*/ 762000 h 924560"/>
              <a:gd name="GluePoint3X" fmla="*/ 3007360 w 4521200"/>
              <a:gd name="GluePoint3Y" fmla="*/ 223520 h 924560"/>
              <a:gd name="GluePoint4X" fmla="*/ 4521200 w 4521200"/>
              <a:gd name="GluePoint4Y" fmla="*/ 0 h 92456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521200" h="924560">
                <a:moveTo>
                  <a:pt x="0" y="924560"/>
                </a:moveTo>
                <a:cubicBezTo>
                  <a:pt x="597746" y="901700"/>
                  <a:pt x="1195493" y="878840"/>
                  <a:pt x="1696720" y="762000"/>
                </a:cubicBezTo>
                <a:cubicBezTo>
                  <a:pt x="2197947" y="645160"/>
                  <a:pt x="2536613" y="350520"/>
                  <a:pt x="3007360" y="223520"/>
                </a:cubicBezTo>
                <a:cubicBezTo>
                  <a:pt x="3478107" y="96520"/>
                  <a:pt x="3999653" y="48260"/>
                  <a:pt x="4521200" y="0"/>
                </a:cubicBezTo>
              </a:path>
            </a:pathLst>
          </a:custGeom>
          <a:noFill/>
          <a:ln w="28575"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9" name="TextovéPole 17"/>
          <p:cNvSpPr/>
          <p:nvPr/>
        </p:nvSpPr>
        <p:spPr>
          <a:xfrm>
            <a:off x="7020720" y="1774800"/>
            <a:ext cx="502812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e.g. Classrooms are more inclusive 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Wingdings"/>
              </a:rPr>
              <a:t>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kids who disengage morally, will bully more often  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TextovéPole 18"/>
          <p:cNvSpPr/>
          <p:nvPr/>
        </p:nvSpPr>
        <p:spPr>
          <a:xfrm>
            <a:off x="7020720" y="5349600"/>
            <a:ext cx="5028120" cy="1475873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e.g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Classrooms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are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less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inclusive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Wingdings"/>
              </a:rPr>
              <a:t>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increasing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level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of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moral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disengagement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does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not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increase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bullying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until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a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cusp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point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is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met,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then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kids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who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disengage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morally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will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bully</a:t>
            </a:r>
            <a:r>
              <a:rPr lang="cs-CZ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cs-CZ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others</a:t>
            </a:r>
            <a:r>
              <a:rPr lang="cs-CZ" dirty="0">
                <a:solidFill>
                  <a:schemeClr val="dk1"/>
                </a:solidFill>
                <a:latin typeface="Calibri"/>
              </a:rPr>
              <a:t> (</a:t>
            </a:r>
            <a:r>
              <a:rPr lang="cs-CZ" b="1" dirty="0" err="1">
                <a:solidFill>
                  <a:schemeClr val="dk1"/>
                </a:solidFill>
                <a:latin typeface="Calibri"/>
              </a:rPr>
              <a:t>small</a:t>
            </a:r>
            <a:r>
              <a:rPr lang="cs-CZ" b="1" dirty="0">
                <a:solidFill>
                  <a:schemeClr val="dk1"/>
                </a:solidFill>
                <a:latin typeface="Calibri"/>
              </a:rPr>
              <a:t> </a:t>
            </a:r>
            <a:r>
              <a:rPr lang="cs-CZ" b="1" dirty="0" err="1">
                <a:solidFill>
                  <a:schemeClr val="dk1"/>
                </a:solidFill>
                <a:latin typeface="Calibri"/>
              </a:rPr>
              <a:t>changes</a:t>
            </a:r>
            <a:r>
              <a:rPr lang="cs-CZ" b="1" dirty="0">
                <a:solidFill>
                  <a:schemeClr val="dk1"/>
                </a:solidFill>
                <a:latin typeface="Calibri"/>
              </a:rPr>
              <a:t> </a:t>
            </a:r>
            <a:r>
              <a:rPr lang="cs-CZ" b="1" dirty="0" err="1">
                <a:solidFill>
                  <a:schemeClr val="dk1"/>
                </a:solidFill>
                <a:latin typeface="Calibri"/>
              </a:rPr>
              <a:t>matter</a:t>
            </a:r>
            <a:r>
              <a:rPr lang="cs-CZ" b="1" dirty="0">
                <a:solidFill>
                  <a:schemeClr val="dk1"/>
                </a:solidFill>
                <a:latin typeface="Calibri"/>
              </a:rPr>
              <a:t> </a:t>
            </a:r>
            <a:r>
              <a:rPr lang="cs-CZ" b="1" dirty="0" err="1">
                <a:solidFill>
                  <a:schemeClr val="dk1"/>
                </a:solidFill>
                <a:latin typeface="Calibri"/>
              </a:rPr>
              <a:t>around</a:t>
            </a:r>
            <a:r>
              <a:rPr lang="cs-CZ" b="1" dirty="0">
                <a:solidFill>
                  <a:schemeClr val="dk1"/>
                </a:solidFill>
                <a:latin typeface="Calibri"/>
              </a:rPr>
              <a:t> </a:t>
            </a:r>
            <a:r>
              <a:rPr lang="cs-CZ" b="1" dirty="0" err="1">
                <a:solidFill>
                  <a:schemeClr val="dk1"/>
                </a:solidFill>
                <a:latin typeface="Calibri"/>
              </a:rPr>
              <a:t>the</a:t>
            </a:r>
            <a:r>
              <a:rPr lang="cs-CZ" b="1" dirty="0">
                <a:solidFill>
                  <a:schemeClr val="dk1"/>
                </a:solidFill>
                <a:latin typeface="Calibri"/>
              </a:rPr>
              <a:t> </a:t>
            </a:r>
            <a:r>
              <a:rPr lang="cs-CZ" b="1" dirty="0" err="1">
                <a:solidFill>
                  <a:schemeClr val="dk1"/>
                </a:solidFill>
                <a:latin typeface="Calibri"/>
              </a:rPr>
              <a:t>cusp</a:t>
            </a:r>
            <a:r>
              <a:rPr lang="cs-CZ" dirty="0">
                <a:solidFill>
                  <a:schemeClr val="dk1"/>
                </a:solidFill>
                <a:latin typeface="Calibri"/>
              </a:rPr>
              <a:t>)</a:t>
            </a: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31" name="Přímá spojnice 20"/>
          <p:cNvCxnSpPr/>
          <p:nvPr/>
        </p:nvCxnSpPr>
        <p:spPr>
          <a:xfrm>
            <a:off x="6563160" y="843120"/>
            <a:ext cx="1080" cy="5073840"/>
          </a:xfrm>
          <a:prstGeom prst="straightConnector1">
            <a:avLst/>
          </a:prstGeom>
          <a:ln w="0">
            <a:solidFill>
              <a:srgbClr val="4472C4"/>
            </a:solidFill>
          </a:ln>
        </p:spPr>
      </p:cxnSp>
      <p:cxnSp>
        <p:nvCxnSpPr>
          <p:cNvPr id="132" name="Přímá spojnice 22"/>
          <p:cNvCxnSpPr>
            <a:stCxn id="127" idx="2"/>
          </p:cNvCxnSpPr>
          <p:nvPr/>
        </p:nvCxnSpPr>
        <p:spPr>
          <a:xfrm>
            <a:off x="9177840" y="3909960"/>
            <a:ext cx="7560" cy="906840"/>
          </a:xfrm>
          <a:prstGeom prst="straightConnector1">
            <a:avLst/>
          </a:prstGeom>
          <a:ln w="0">
            <a:solidFill>
              <a:srgbClr val="4472C4"/>
            </a:solidFill>
            <a:prstDash val="lgDash"/>
          </a:ln>
        </p:spPr>
      </p:cxnSp>
      <p:cxnSp>
        <p:nvCxnSpPr>
          <p:cNvPr id="133" name="Přímá spojnice 23"/>
          <p:cNvCxnSpPr/>
          <p:nvPr/>
        </p:nvCxnSpPr>
        <p:spPr>
          <a:xfrm>
            <a:off x="10370160" y="3575880"/>
            <a:ext cx="7200" cy="906480"/>
          </a:xfrm>
          <a:prstGeom prst="straightConnector1">
            <a:avLst/>
          </a:prstGeom>
          <a:ln w="0">
            <a:solidFill>
              <a:srgbClr val="4472C4"/>
            </a:solidFill>
            <a:prstDash val="lgDas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3240DEC-9F0F-61B9-6B5A-CCD67693F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Formal model of CCM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1" name="Skupina 19"/>
          <p:cNvGrpSpPr/>
          <p:nvPr/>
        </p:nvGrpSpPr>
        <p:grpSpPr>
          <a:xfrm>
            <a:off x="0" y="1761120"/>
            <a:ext cx="12163320" cy="5095800"/>
            <a:chOff x="0" y="1761120"/>
            <a:chExt cx="12163320" cy="5095800"/>
          </a:xfrm>
        </p:grpSpPr>
        <p:pic>
          <p:nvPicPr>
            <p:cNvPr id="82" name="Obrázek 4"/>
            <p:cNvPicPr/>
            <p:nvPr/>
          </p:nvPicPr>
          <p:blipFill>
            <a:blip r:embed="rId3"/>
            <a:stretch/>
          </p:blipFill>
          <p:spPr>
            <a:xfrm>
              <a:off x="0" y="1761120"/>
              <a:ext cx="12163320" cy="50958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3" name="TextovéPole 10"/>
            <p:cNvSpPr/>
            <p:nvPr/>
          </p:nvSpPr>
          <p:spPr>
            <a:xfrm>
              <a:off x="10245240" y="6467400"/>
              <a:ext cx="290880" cy="33732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6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b</a:t>
              </a:r>
              <a:endPara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" name="Obdélník 14"/>
            <p:cNvSpPr/>
            <p:nvPr/>
          </p:nvSpPr>
          <p:spPr>
            <a:xfrm>
              <a:off x="5334120" y="2582280"/>
              <a:ext cx="134280" cy="8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cs-CZ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85" name="TextovéPole 11"/>
            <p:cNvSpPr/>
            <p:nvPr/>
          </p:nvSpPr>
          <p:spPr>
            <a:xfrm>
              <a:off x="5279040" y="2486520"/>
              <a:ext cx="278280" cy="30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4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b</a:t>
              </a: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" name="TextovéPole 15"/>
            <p:cNvSpPr/>
            <p:nvPr/>
          </p:nvSpPr>
          <p:spPr>
            <a:xfrm>
              <a:off x="5279040" y="2698200"/>
              <a:ext cx="278280" cy="30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4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b</a:t>
              </a: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" name="TextovéPole 16"/>
            <p:cNvSpPr/>
            <p:nvPr/>
          </p:nvSpPr>
          <p:spPr>
            <a:xfrm>
              <a:off x="5279040" y="2918520"/>
              <a:ext cx="278280" cy="30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4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b</a:t>
              </a: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" name="TextovéPole 17"/>
            <p:cNvSpPr/>
            <p:nvPr/>
          </p:nvSpPr>
          <p:spPr>
            <a:xfrm>
              <a:off x="5279040" y="3138480"/>
              <a:ext cx="278280" cy="30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4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b</a:t>
              </a: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" name="TextovéPole 18"/>
            <p:cNvSpPr/>
            <p:nvPr/>
          </p:nvSpPr>
          <p:spPr>
            <a:xfrm>
              <a:off x="4149360" y="6476040"/>
              <a:ext cx="281520" cy="33732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cs-CZ" sz="16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a</a:t>
              </a:r>
              <a:endPara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284A65E-E93F-BE50-D580-EB1D93414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Variable descriptives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6" name="Tabulka 5"/>
          <p:cNvGraphicFramePr/>
          <p:nvPr>
            <p:extLst>
              <p:ext uri="{D42A27DB-BD31-4B8C-83A1-F6EECF244321}">
                <p14:modId xmlns:p14="http://schemas.microsoft.com/office/powerpoint/2010/main" val="3918852934"/>
              </p:ext>
            </p:extLst>
          </p:nvPr>
        </p:nvGraphicFramePr>
        <p:xfrm>
          <a:off x="943920" y="2294640"/>
          <a:ext cx="10302840" cy="3484440"/>
        </p:xfrm>
        <a:graphic>
          <a:graphicData uri="http://schemas.openxmlformats.org/drawingml/2006/table">
            <a:tbl>
              <a:tblPr/>
              <a:tblGrid>
                <a:gridCol w="295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05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Variable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SD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Mdn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Min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Max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Skew.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Kurt.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 dirty="0" err="1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Bullying</a:t>
                      </a: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(T2)</a:t>
                      </a:r>
                      <a:endParaRPr lang="en-US" sz="1800" b="0" u="none" strike="noStrike" dirty="0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1.18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0.32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1.00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4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3.28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15.57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Moral disengagement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2.23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0.85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2.12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6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0.95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1.32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5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Externalizing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1.05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0.54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1.00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2.8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0.54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0.02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Non-</a:t>
                      </a:r>
                      <a:r>
                        <a:rPr lang="cs-CZ" sz="1800" b="0" u="none" strike="noStrike" dirty="0" err="1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inclusive</a:t>
                      </a: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lang="cs-CZ" sz="1800" b="0" u="none" strike="noStrike" dirty="0" err="1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norms</a:t>
                      </a: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(</a:t>
                      </a:r>
                      <a:r>
                        <a:rPr lang="cs-CZ" sz="1800" b="0" u="none" strike="noStrike" dirty="0" err="1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class</a:t>
                      </a: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)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3.04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1.21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3.00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6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0.25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-0.42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Victimization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1.54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0.64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1.25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4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1.47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1.59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5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Social self-efficacy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3.37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0.73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3.38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1.12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5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-0-.31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-0.21</a:t>
                      </a:r>
                      <a:endParaRPr lang="en-U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Teacher support (class)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3.45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0.87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3.50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5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-0.40</a:t>
                      </a:r>
                      <a:endParaRPr lang="en-U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-0.20</a:t>
                      </a:r>
                      <a:endParaRPr lang="en-US" sz="1800" b="0" u="none" strike="noStrike" dirty="0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iv Office 2013–2022">
  <a:themeElements>
    <a:clrScheme name="Motiv Office 2013–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 2013–2022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2105</TotalTime>
  <Words>1781</Words>
  <Application>Microsoft Office PowerPoint</Application>
  <PresentationFormat>Širokoúhlá obrazovka</PresentationFormat>
  <Paragraphs>216</Paragraphs>
  <Slides>17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Abadi</vt:lpstr>
      <vt:lpstr>Arial</vt:lpstr>
      <vt:lpstr>Calibri</vt:lpstr>
      <vt:lpstr>Calibri Light</vt:lpstr>
      <vt:lpstr>source-serif-pro</vt:lpstr>
      <vt:lpstr>Symbol</vt:lpstr>
      <vt:lpstr>Times New Roman</vt:lpstr>
      <vt:lpstr>Wingdings</vt:lpstr>
      <vt:lpstr>Motiv Office 2013–2022</vt:lpstr>
      <vt:lpstr>Prezentace aplikace PowerPoint</vt:lpstr>
      <vt:lpstr>Nonlinearity – but why?</vt:lpstr>
      <vt:lpstr>Catastrophic lens – why catastrophy?</vt:lpstr>
      <vt:lpstr>Previous literature</vt:lpstr>
      <vt:lpstr>Current study, methods</vt:lpstr>
      <vt:lpstr>Formal model of CCM</vt:lpstr>
      <vt:lpstr>Our model</vt:lpstr>
      <vt:lpstr>Formal model of CCM</vt:lpstr>
      <vt:lpstr>Variable descriptives</vt:lpstr>
      <vt:lpstr>Variables bivariate correlations</vt:lpstr>
      <vt:lpstr>Analysis: preliminary</vt:lpstr>
      <vt:lpstr>Results</vt:lpstr>
      <vt:lpstr>Next steps?</vt:lpstr>
      <vt:lpstr>Monte Carlo modeling</vt:lpstr>
      <vt:lpstr>Closing…</vt:lpstr>
      <vt:lpstr>References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Adam Klocek</dc:creator>
  <dc:description/>
  <cp:lastModifiedBy>Adam Klocek</cp:lastModifiedBy>
  <cp:revision>50</cp:revision>
  <dcterms:created xsi:type="dcterms:W3CDTF">2025-08-13T02:50:18Z</dcterms:created>
  <dcterms:modified xsi:type="dcterms:W3CDTF">2025-08-28T11:09:54Z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14</vt:i4>
  </property>
</Properties>
</file>